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1"/>
  </p:sldMasterIdLst>
  <p:notesMasterIdLst>
    <p:notesMasterId r:id="rId18"/>
  </p:notesMasterIdLst>
  <p:sldIdLst>
    <p:sldId id="256" r:id="rId2"/>
    <p:sldId id="258" r:id="rId3"/>
    <p:sldId id="260" r:id="rId4"/>
    <p:sldId id="259" r:id="rId5"/>
    <p:sldId id="310" r:id="rId6"/>
    <p:sldId id="307" r:id="rId7"/>
    <p:sldId id="262" r:id="rId8"/>
    <p:sldId id="263" r:id="rId9"/>
    <p:sldId id="261" r:id="rId10"/>
    <p:sldId id="267" r:id="rId11"/>
    <p:sldId id="264" r:id="rId12"/>
    <p:sldId id="312" r:id="rId13"/>
    <p:sldId id="309" r:id="rId14"/>
    <p:sldId id="308" r:id="rId15"/>
    <p:sldId id="311" r:id="rId16"/>
    <p:sldId id="306" r:id="rId17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Montserrat ExtraLight" panose="000003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26"/>
    <a:srgbClr val="61FFA8"/>
    <a:srgbClr val="F6AFA8"/>
    <a:srgbClr val="0A4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AE365-F7BF-4AD7-BD64-B75712B4C178}" v="1780" dt="2024-02-05T12:58:42.175"/>
    <p1510:client id="{286FC557-5B3E-09EF-9248-4D632D1F55B9}" v="2" dt="2024-02-05T11:30:43.081"/>
    <p1510:client id="{57D2FFC6-B500-A1B6-C72C-78CB141F2757}" v="2" dt="2024-02-05T10:53:24.213"/>
    <p1510:client id="{BE747A5D-CDCF-CA9D-A7FA-19D56CE6A0F8}" v="331" dt="2024-02-05T12:55:56.734"/>
  </p1510:revLst>
</p1510:revInfo>
</file>

<file path=ppt/tableStyles.xml><?xml version="1.0" encoding="utf-8"?>
<a:tblStyleLst xmlns:a="http://schemas.openxmlformats.org/drawingml/2006/main" def="{F797EBF0-B490-4D5C-A51D-DB124B5A5CB6}">
  <a:tblStyle styleId="{F797EBF0-B490-4D5C-A51D-DB124B5A5C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EBADE7-3259-4453-A78E-F76D7271DDCE}" type="doc">
      <dgm:prSet loTypeId="urn:microsoft.com/office/officeart/2005/8/layout/radial5" loCatId="relationship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C8F2304-E80B-424F-B41F-CD011DB5F1FE}">
      <dgm:prSet phldrT="[Текст]"/>
      <dgm:spPr/>
      <dgm:t>
        <a:bodyPr/>
        <a:lstStyle/>
        <a:p>
          <a:r>
            <a:rPr lang="ru-RU">
              <a:solidFill>
                <a:schemeClr val="bg2">
                  <a:lumMod val="25000"/>
                </a:schemeClr>
              </a:solidFill>
            </a:rPr>
            <a:t>Метод 4-х исходов</a:t>
          </a:r>
        </a:p>
      </dgm:t>
    </dgm:pt>
    <dgm:pt modelId="{B4A69F3B-EAC3-41EB-B4CD-6FA14C158B4C}" type="parTrans" cxnId="{A3AE3011-C011-4E1D-82B0-ABB788738453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EDBB4093-D1AB-440D-8D2F-0514C8C77ED1}" type="sibTrans" cxnId="{A3AE3011-C011-4E1D-82B0-ABB788738453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28F80B93-D63E-475E-8797-691A67DD8CB8}">
      <dgm:prSet phldrT="[Текст]" custT="1"/>
      <dgm:spPr/>
      <dgm:t>
        <a:bodyPr/>
        <a:lstStyle/>
        <a:p>
          <a:pPr>
            <a:buNone/>
          </a:pPr>
          <a:r>
            <a:rPr lang="ru-RU" sz="900">
              <a:solidFill>
                <a:schemeClr val="bg2">
                  <a:lumMod val="25000"/>
                </a:schemeClr>
              </a:solidFill>
            </a:rPr>
            <a:t>Прогрессивный исход</a:t>
          </a:r>
        </a:p>
      </dgm:t>
    </dgm:pt>
    <dgm:pt modelId="{7AD10935-8FB4-4B34-A424-15A1E3EB88D4}" type="parTrans" cxnId="{6DD04402-26C0-44A2-9674-324E863368A1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C2E1813E-FEA1-4D2E-8908-315E568A1DDD}" type="sibTrans" cxnId="{6DD04402-26C0-44A2-9674-324E863368A1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C8AC4838-670E-485F-BFBE-D00E0D28B2C3}">
      <dgm:prSet phldrT="[Текст]" custT="1"/>
      <dgm:spPr/>
      <dgm:t>
        <a:bodyPr/>
        <a:lstStyle/>
        <a:p>
          <a:pPr>
            <a:buNone/>
          </a:pPr>
          <a:r>
            <a:rPr lang="ru-RU" sz="900">
              <a:solidFill>
                <a:schemeClr val="bg2">
                  <a:lumMod val="25000"/>
                </a:schemeClr>
              </a:solidFill>
            </a:rPr>
            <a:t>Наиболее вероятный исход</a:t>
          </a:r>
        </a:p>
      </dgm:t>
    </dgm:pt>
    <dgm:pt modelId="{3D27F996-1285-4D89-8426-29FB6AE692F1}" type="parTrans" cxnId="{6365BF1A-0575-4554-8651-609C6A462DEA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96BB59D8-3262-4CA2-9A9E-EB307EEC5676}" type="sibTrans" cxnId="{6365BF1A-0575-4554-8651-609C6A462DEA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8D6D8F6F-8D81-42ED-BDC6-D9B9FA19DA14}">
      <dgm:prSet phldrT="[Текст]" custT="1"/>
      <dgm:spPr/>
      <dgm:t>
        <a:bodyPr/>
        <a:lstStyle/>
        <a:p>
          <a:pPr>
            <a:buNone/>
          </a:pPr>
          <a:r>
            <a:rPr lang="ru-RU" sz="900">
              <a:solidFill>
                <a:schemeClr val="bg2">
                  <a:lumMod val="25000"/>
                </a:schemeClr>
              </a:solidFill>
            </a:rPr>
            <a:t>Регрессивный исход</a:t>
          </a:r>
        </a:p>
      </dgm:t>
    </dgm:pt>
    <dgm:pt modelId="{6DD324AB-B637-46F6-BC1E-838429985429}" type="parTrans" cxnId="{54558D88-347C-4F6E-BD80-7BC81AD7A4B2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6CBB6AE6-E4A7-48B0-8B9B-BAC1EACDBD20}" type="sibTrans" cxnId="{54558D88-347C-4F6E-BD80-7BC81AD7A4B2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61D46C03-1AA0-4A7F-9D0F-D2B6986300E0}">
      <dgm:prSet phldrT="[Текст]" custT="1"/>
      <dgm:spPr/>
      <dgm:t>
        <a:bodyPr/>
        <a:lstStyle/>
        <a:p>
          <a:pPr>
            <a:buNone/>
          </a:pPr>
          <a:r>
            <a:rPr lang="ru-RU" sz="900">
              <a:solidFill>
                <a:schemeClr val="bg2">
                  <a:lumMod val="25000"/>
                </a:schemeClr>
              </a:solidFill>
            </a:rPr>
            <a:t>Стагнационный исход</a:t>
          </a:r>
        </a:p>
      </dgm:t>
    </dgm:pt>
    <dgm:pt modelId="{4749A593-D82C-4FF4-9A77-3733527C7E97}" type="parTrans" cxnId="{0DD82127-697C-453C-8D47-2E3ACF9200C3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7A0E4360-F06C-4840-B5FE-949F28C80CE5}" type="sibTrans" cxnId="{0DD82127-697C-453C-8D47-2E3ACF9200C3}">
      <dgm:prSet/>
      <dgm:spPr/>
      <dgm:t>
        <a:bodyPr/>
        <a:lstStyle/>
        <a:p>
          <a:endParaRPr lang="ru-RU">
            <a:solidFill>
              <a:schemeClr val="bg2">
                <a:lumMod val="25000"/>
              </a:schemeClr>
            </a:solidFill>
          </a:endParaRPr>
        </a:p>
      </dgm:t>
    </dgm:pt>
    <dgm:pt modelId="{85A4B26B-541D-4518-8AAB-D96C10157433}" type="pres">
      <dgm:prSet presAssocID="{16EBADE7-3259-4453-A78E-F76D7271DDC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F24162D-259D-4CF5-88A7-D0EA569CC3AC}" type="pres">
      <dgm:prSet presAssocID="{4C8F2304-E80B-424F-B41F-CD011DB5F1FE}" presName="centerShape" presStyleLbl="node0" presStyleIdx="0" presStyleCnt="1"/>
      <dgm:spPr/>
    </dgm:pt>
    <dgm:pt modelId="{7B477AF9-DB1C-454D-8341-583CC4DB20C8}" type="pres">
      <dgm:prSet presAssocID="{7AD10935-8FB4-4B34-A424-15A1E3EB88D4}" presName="parTrans" presStyleLbl="sibTrans2D1" presStyleIdx="0" presStyleCnt="4"/>
      <dgm:spPr/>
    </dgm:pt>
    <dgm:pt modelId="{D647BC1E-0072-41EB-B083-4C9DC037069B}" type="pres">
      <dgm:prSet presAssocID="{7AD10935-8FB4-4B34-A424-15A1E3EB88D4}" presName="connectorText" presStyleLbl="sibTrans2D1" presStyleIdx="0" presStyleCnt="4"/>
      <dgm:spPr/>
    </dgm:pt>
    <dgm:pt modelId="{49F4A815-EC65-4312-B46C-3E73DBB885BC}" type="pres">
      <dgm:prSet presAssocID="{28F80B93-D63E-475E-8797-691A67DD8CB8}" presName="node" presStyleLbl="node1" presStyleIdx="0" presStyleCnt="4" custScaleX="106914" custScaleY="103894" custRadScaleRad="100002" custRadScaleInc="767">
        <dgm:presLayoutVars>
          <dgm:bulletEnabled val="1"/>
        </dgm:presLayoutVars>
      </dgm:prSet>
      <dgm:spPr/>
    </dgm:pt>
    <dgm:pt modelId="{08EBDE30-3CF3-4634-A6AE-5867E7097135}" type="pres">
      <dgm:prSet presAssocID="{3D27F996-1285-4D89-8426-29FB6AE692F1}" presName="parTrans" presStyleLbl="sibTrans2D1" presStyleIdx="1" presStyleCnt="4"/>
      <dgm:spPr/>
    </dgm:pt>
    <dgm:pt modelId="{14C4965F-87C4-4FB8-8BA6-DD96D19AE775}" type="pres">
      <dgm:prSet presAssocID="{3D27F996-1285-4D89-8426-29FB6AE692F1}" presName="connectorText" presStyleLbl="sibTrans2D1" presStyleIdx="1" presStyleCnt="4"/>
      <dgm:spPr/>
    </dgm:pt>
    <dgm:pt modelId="{1A249A08-5681-4990-A209-9FBE9BDCA7A6}" type="pres">
      <dgm:prSet presAssocID="{C8AC4838-670E-485F-BFBE-D00E0D28B2C3}" presName="node" presStyleLbl="node1" presStyleIdx="1" presStyleCnt="4" custScaleX="106914" custScaleY="103894">
        <dgm:presLayoutVars>
          <dgm:bulletEnabled val="1"/>
        </dgm:presLayoutVars>
      </dgm:prSet>
      <dgm:spPr/>
    </dgm:pt>
    <dgm:pt modelId="{94A8F95A-AFE8-447A-9D52-1E6151A81DF0}" type="pres">
      <dgm:prSet presAssocID="{6DD324AB-B637-46F6-BC1E-838429985429}" presName="parTrans" presStyleLbl="sibTrans2D1" presStyleIdx="2" presStyleCnt="4"/>
      <dgm:spPr/>
    </dgm:pt>
    <dgm:pt modelId="{F1FFA8AE-9B3A-4B57-B1C0-52FE38C8BF0C}" type="pres">
      <dgm:prSet presAssocID="{6DD324AB-B637-46F6-BC1E-838429985429}" presName="connectorText" presStyleLbl="sibTrans2D1" presStyleIdx="2" presStyleCnt="4"/>
      <dgm:spPr/>
    </dgm:pt>
    <dgm:pt modelId="{021DEEBB-BA7A-4CC7-ADD3-FCB900E1AEF3}" type="pres">
      <dgm:prSet presAssocID="{8D6D8F6F-8D81-42ED-BDC6-D9B9FA19DA14}" presName="node" presStyleLbl="node1" presStyleIdx="2" presStyleCnt="4" custScaleX="106914" custScaleY="103894">
        <dgm:presLayoutVars>
          <dgm:bulletEnabled val="1"/>
        </dgm:presLayoutVars>
      </dgm:prSet>
      <dgm:spPr/>
    </dgm:pt>
    <dgm:pt modelId="{6AC7EA88-7565-4832-B02C-26CA5BDFA940}" type="pres">
      <dgm:prSet presAssocID="{4749A593-D82C-4FF4-9A77-3733527C7E97}" presName="parTrans" presStyleLbl="sibTrans2D1" presStyleIdx="3" presStyleCnt="4"/>
      <dgm:spPr/>
    </dgm:pt>
    <dgm:pt modelId="{2A13EF91-391B-4413-8533-E5795014577C}" type="pres">
      <dgm:prSet presAssocID="{4749A593-D82C-4FF4-9A77-3733527C7E97}" presName="connectorText" presStyleLbl="sibTrans2D1" presStyleIdx="3" presStyleCnt="4"/>
      <dgm:spPr/>
    </dgm:pt>
    <dgm:pt modelId="{37300BD3-AD7F-4634-8C0A-55AB77E3E7DE}" type="pres">
      <dgm:prSet presAssocID="{61D46C03-1AA0-4A7F-9D0F-D2B6986300E0}" presName="node" presStyleLbl="node1" presStyleIdx="3" presStyleCnt="4" custScaleX="106914" custScaleY="103894">
        <dgm:presLayoutVars>
          <dgm:bulletEnabled val="1"/>
        </dgm:presLayoutVars>
      </dgm:prSet>
      <dgm:spPr/>
    </dgm:pt>
  </dgm:ptLst>
  <dgm:cxnLst>
    <dgm:cxn modelId="{6DD04402-26C0-44A2-9674-324E863368A1}" srcId="{4C8F2304-E80B-424F-B41F-CD011DB5F1FE}" destId="{28F80B93-D63E-475E-8797-691A67DD8CB8}" srcOrd="0" destOrd="0" parTransId="{7AD10935-8FB4-4B34-A424-15A1E3EB88D4}" sibTransId="{C2E1813E-FEA1-4D2E-8908-315E568A1DDD}"/>
    <dgm:cxn modelId="{A3AE3011-C011-4E1D-82B0-ABB788738453}" srcId="{16EBADE7-3259-4453-A78E-F76D7271DDCE}" destId="{4C8F2304-E80B-424F-B41F-CD011DB5F1FE}" srcOrd="0" destOrd="0" parTransId="{B4A69F3B-EAC3-41EB-B4CD-6FA14C158B4C}" sibTransId="{EDBB4093-D1AB-440D-8D2F-0514C8C77ED1}"/>
    <dgm:cxn modelId="{C5451A15-F5E9-4423-A77E-9D680874B113}" type="presOf" srcId="{4C8F2304-E80B-424F-B41F-CD011DB5F1FE}" destId="{8F24162D-259D-4CF5-88A7-D0EA569CC3AC}" srcOrd="0" destOrd="0" presId="urn:microsoft.com/office/officeart/2005/8/layout/radial5"/>
    <dgm:cxn modelId="{6365BF1A-0575-4554-8651-609C6A462DEA}" srcId="{4C8F2304-E80B-424F-B41F-CD011DB5F1FE}" destId="{C8AC4838-670E-485F-BFBE-D00E0D28B2C3}" srcOrd="1" destOrd="0" parTransId="{3D27F996-1285-4D89-8426-29FB6AE692F1}" sibTransId="{96BB59D8-3262-4CA2-9A9E-EB307EEC5676}"/>
    <dgm:cxn modelId="{0DD82127-697C-453C-8D47-2E3ACF9200C3}" srcId="{4C8F2304-E80B-424F-B41F-CD011DB5F1FE}" destId="{61D46C03-1AA0-4A7F-9D0F-D2B6986300E0}" srcOrd="3" destOrd="0" parTransId="{4749A593-D82C-4FF4-9A77-3733527C7E97}" sibTransId="{7A0E4360-F06C-4840-B5FE-949F28C80CE5}"/>
    <dgm:cxn modelId="{98ADEA2F-62F3-4834-BAEB-01568C48FB21}" type="presOf" srcId="{6DD324AB-B637-46F6-BC1E-838429985429}" destId="{94A8F95A-AFE8-447A-9D52-1E6151A81DF0}" srcOrd="0" destOrd="0" presId="urn:microsoft.com/office/officeart/2005/8/layout/radial5"/>
    <dgm:cxn modelId="{C990C83E-C049-431D-9CB1-5F2B6AE413AB}" type="presOf" srcId="{3D27F996-1285-4D89-8426-29FB6AE692F1}" destId="{14C4965F-87C4-4FB8-8BA6-DD96D19AE775}" srcOrd="1" destOrd="0" presId="urn:microsoft.com/office/officeart/2005/8/layout/radial5"/>
    <dgm:cxn modelId="{E95B4766-2F2F-43B9-AB84-9E3E1C689253}" type="presOf" srcId="{C8AC4838-670E-485F-BFBE-D00E0D28B2C3}" destId="{1A249A08-5681-4990-A209-9FBE9BDCA7A6}" srcOrd="0" destOrd="0" presId="urn:microsoft.com/office/officeart/2005/8/layout/radial5"/>
    <dgm:cxn modelId="{3268F259-0416-45D8-AF50-711E6980ACF3}" type="presOf" srcId="{28F80B93-D63E-475E-8797-691A67DD8CB8}" destId="{49F4A815-EC65-4312-B46C-3E73DBB885BC}" srcOrd="0" destOrd="0" presId="urn:microsoft.com/office/officeart/2005/8/layout/radial5"/>
    <dgm:cxn modelId="{85942B7F-EEF9-43EB-9A38-C6CEA65D7242}" type="presOf" srcId="{4749A593-D82C-4FF4-9A77-3733527C7E97}" destId="{2A13EF91-391B-4413-8533-E5795014577C}" srcOrd="1" destOrd="0" presId="urn:microsoft.com/office/officeart/2005/8/layout/radial5"/>
    <dgm:cxn modelId="{5F018982-1092-4777-81B1-E08DDF36E754}" type="presOf" srcId="{7AD10935-8FB4-4B34-A424-15A1E3EB88D4}" destId="{D647BC1E-0072-41EB-B083-4C9DC037069B}" srcOrd="1" destOrd="0" presId="urn:microsoft.com/office/officeart/2005/8/layout/radial5"/>
    <dgm:cxn modelId="{54558D88-347C-4F6E-BD80-7BC81AD7A4B2}" srcId="{4C8F2304-E80B-424F-B41F-CD011DB5F1FE}" destId="{8D6D8F6F-8D81-42ED-BDC6-D9B9FA19DA14}" srcOrd="2" destOrd="0" parTransId="{6DD324AB-B637-46F6-BC1E-838429985429}" sibTransId="{6CBB6AE6-E4A7-48B0-8B9B-BAC1EACDBD20}"/>
    <dgm:cxn modelId="{4819F393-8AB7-4C7E-ACAA-6BC6A9A269C4}" type="presOf" srcId="{16EBADE7-3259-4453-A78E-F76D7271DDCE}" destId="{85A4B26B-541D-4518-8AAB-D96C10157433}" srcOrd="0" destOrd="0" presId="urn:microsoft.com/office/officeart/2005/8/layout/radial5"/>
    <dgm:cxn modelId="{A396799D-A706-4DC2-8FB3-0C46DCAF3FE2}" type="presOf" srcId="{8D6D8F6F-8D81-42ED-BDC6-D9B9FA19DA14}" destId="{021DEEBB-BA7A-4CC7-ADD3-FCB900E1AEF3}" srcOrd="0" destOrd="0" presId="urn:microsoft.com/office/officeart/2005/8/layout/radial5"/>
    <dgm:cxn modelId="{193C6BAC-7151-4C75-88F3-97500DBF3074}" type="presOf" srcId="{7AD10935-8FB4-4B34-A424-15A1E3EB88D4}" destId="{7B477AF9-DB1C-454D-8341-583CC4DB20C8}" srcOrd="0" destOrd="0" presId="urn:microsoft.com/office/officeart/2005/8/layout/radial5"/>
    <dgm:cxn modelId="{34245FCD-138D-455F-A0B2-35EBAF19EF33}" type="presOf" srcId="{4749A593-D82C-4FF4-9A77-3733527C7E97}" destId="{6AC7EA88-7565-4832-B02C-26CA5BDFA940}" srcOrd="0" destOrd="0" presId="urn:microsoft.com/office/officeart/2005/8/layout/radial5"/>
    <dgm:cxn modelId="{48679CF8-8182-4F1F-9A67-A27909244CBB}" type="presOf" srcId="{3D27F996-1285-4D89-8426-29FB6AE692F1}" destId="{08EBDE30-3CF3-4634-A6AE-5867E7097135}" srcOrd="0" destOrd="0" presId="urn:microsoft.com/office/officeart/2005/8/layout/radial5"/>
    <dgm:cxn modelId="{9436E6FD-11D0-4478-95D3-C916DB208F01}" type="presOf" srcId="{61D46C03-1AA0-4A7F-9D0F-D2B6986300E0}" destId="{37300BD3-AD7F-4634-8C0A-55AB77E3E7DE}" srcOrd="0" destOrd="0" presId="urn:microsoft.com/office/officeart/2005/8/layout/radial5"/>
    <dgm:cxn modelId="{1A25B4FF-36EE-46B6-9AD8-6A8FF5374D4E}" type="presOf" srcId="{6DD324AB-B637-46F6-BC1E-838429985429}" destId="{F1FFA8AE-9B3A-4B57-B1C0-52FE38C8BF0C}" srcOrd="1" destOrd="0" presId="urn:microsoft.com/office/officeart/2005/8/layout/radial5"/>
    <dgm:cxn modelId="{709A77F6-72A5-46C0-9232-5CD6FB6B08AA}" type="presParOf" srcId="{85A4B26B-541D-4518-8AAB-D96C10157433}" destId="{8F24162D-259D-4CF5-88A7-D0EA569CC3AC}" srcOrd="0" destOrd="0" presId="urn:microsoft.com/office/officeart/2005/8/layout/radial5"/>
    <dgm:cxn modelId="{9B91DD8F-4397-4F51-BD72-658C0F77B110}" type="presParOf" srcId="{85A4B26B-541D-4518-8AAB-D96C10157433}" destId="{7B477AF9-DB1C-454D-8341-583CC4DB20C8}" srcOrd="1" destOrd="0" presId="urn:microsoft.com/office/officeart/2005/8/layout/radial5"/>
    <dgm:cxn modelId="{60A0504F-59A6-42D3-8CD2-1BCE1F247DFB}" type="presParOf" srcId="{7B477AF9-DB1C-454D-8341-583CC4DB20C8}" destId="{D647BC1E-0072-41EB-B083-4C9DC037069B}" srcOrd="0" destOrd="0" presId="urn:microsoft.com/office/officeart/2005/8/layout/radial5"/>
    <dgm:cxn modelId="{5552419D-8824-40C8-B677-49E766AFCADC}" type="presParOf" srcId="{85A4B26B-541D-4518-8AAB-D96C10157433}" destId="{49F4A815-EC65-4312-B46C-3E73DBB885BC}" srcOrd="2" destOrd="0" presId="urn:microsoft.com/office/officeart/2005/8/layout/radial5"/>
    <dgm:cxn modelId="{86991BC2-AD29-4352-9A41-EE5B80BDDE79}" type="presParOf" srcId="{85A4B26B-541D-4518-8AAB-D96C10157433}" destId="{08EBDE30-3CF3-4634-A6AE-5867E7097135}" srcOrd="3" destOrd="0" presId="urn:microsoft.com/office/officeart/2005/8/layout/radial5"/>
    <dgm:cxn modelId="{1B3AE4B8-6F86-42FF-B7C4-63D53441C90F}" type="presParOf" srcId="{08EBDE30-3CF3-4634-A6AE-5867E7097135}" destId="{14C4965F-87C4-4FB8-8BA6-DD96D19AE775}" srcOrd="0" destOrd="0" presId="urn:microsoft.com/office/officeart/2005/8/layout/radial5"/>
    <dgm:cxn modelId="{C70895F6-EBCF-4632-A95D-E0F746B3EDCA}" type="presParOf" srcId="{85A4B26B-541D-4518-8AAB-D96C10157433}" destId="{1A249A08-5681-4990-A209-9FBE9BDCA7A6}" srcOrd="4" destOrd="0" presId="urn:microsoft.com/office/officeart/2005/8/layout/radial5"/>
    <dgm:cxn modelId="{762B9F63-04F9-4C9E-BCAB-AB3702331F3B}" type="presParOf" srcId="{85A4B26B-541D-4518-8AAB-D96C10157433}" destId="{94A8F95A-AFE8-447A-9D52-1E6151A81DF0}" srcOrd="5" destOrd="0" presId="urn:microsoft.com/office/officeart/2005/8/layout/radial5"/>
    <dgm:cxn modelId="{22349527-2B46-4D16-9AA1-C13D550F8210}" type="presParOf" srcId="{94A8F95A-AFE8-447A-9D52-1E6151A81DF0}" destId="{F1FFA8AE-9B3A-4B57-B1C0-52FE38C8BF0C}" srcOrd="0" destOrd="0" presId="urn:microsoft.com/office/officeart/2005/8/layout/radial5"/>
    <dgm:cxn modelId="{FAF0FDD5-C42C-435D-9DC0-A00BF65C0408}" type="presParOf" srcId="{85A4B26B-541D-4518-8AAB-D96C10157433}" destId="{021DEEBB-BA7A-4CC7-ADD3-FCB900E1AEF3}" srcOrd="6" destOrd="0" presId="urn:microsoft.com/office/officeart/2005/8/layout/radial5"/>
    <dgm:cxn modelId="{5343F72E-1106-462D-AA74-51300E9A2D11}" type="presParOf" srcId="{85A4B26B-541D-4518-8AAB-D96C10157433}" destId="{6AC7EA88-7565-4832-B02C-26CA5BDFA940}" srcOrd="7" destOrd="0" presId="urn:microsoft.com/office/officeart/2005/8/layout/radial5"/>
    <dgm:cxn modelId="{5011DE23-356B-4D4E-A823-7A1643C0E937}" type="presParOf" srcId="{6AC7EA88-7565-4832-B02C-26CA5BDFA940}" destId="{2A13EF91-391B-4413-8533-E5795014577C}" srcOrd="0" destOrd="0" presId="urn:microsoft.com/office/officeart/2005/8/layout/radial5"/>
    <dgm:cxn modelId="{DB1313E5-0751-4088-85DD-31FCAC684570}" type="presParOf" srcId="{85A4B26B-541D-4518-8AAB-D96C10157433}" destId="{37300BD3-AD7F-4634-8C0A-55AB77E3E7D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4162D-259D-4CF5-88A7-D0EA569CC3AC}">
      <dsp:nvSpPr>
        <dsp:cNvPr id="0" name=""/>
        <dsp:cNvSpPr/>
      </dsp:nvSpPr>
      <dsp:spPr>
        <a:xfrm>
          <a:off x="2961307" y="1693734"/>
          <a:ext cx="968636" cy="96863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>
              <a:solidFill>
                <a:schemeClr val="bg2">
                  <a:lumMod val="25000"/>
                </a:schemeClr>
              </a:solidFill>
            </a:rPr>
            <a:t>Метод 4-х исходов</a:t>
          </a:r>
        </a:p>
      </dsp:txBody>
      <dsp:txXfrm>
        <a:off x="3103160" y="1835587"/>
        <a:ext cx="684930" cy="684930"/>
      </dsp:txXfrm>
    </dsp:sp>
    <dsp:sp modelId="{7B477AF9-DB1C-454D-8341-583CC4DB20C8}">
      <dsp:nvSpPr>
        <dsp:cNvPr id="0" name=""/>
        <dsp:cNvSpPr/>
      </dsp:nvSpPr>
      <dsp:spPr>
        <a:xfrm rot="16220709">
          <a:off x="3310906" y="1244550"/>
          <a:ext cx="278341" cy="38897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solidFill>
              <a:schemeClr val="bg2">
                <a:lumMod val="25000"/>
              </a:schemeClr>
            </a:solidFill>
          </a:endParaRPr>
        </a:p>
      </dsp:txBody>
      <dsp:txXfrm>
        <a:off x="3352405" y="1364096"/>
        <a:ext cx="194839" cy="233386"/>
      </dsp:txXfrm>
    </dsp:sp>
    <dsp:sp modelId="{49F4A815-EC65-4312-B46C-3E73DBB885BC}">
      <dsp:nvSpPr>
        <dsp:cNvPr id="0" name=""/>
        <dsp:cNvSpPr/>
      </dsp:nvSpPr>
      <dsp:spPr>
        <a:xfrm>
          <a:off x="2843709" y="-20013"/>
          <a:ext cx="1223155" cy="118860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2">
                  <a:lumMod val="25000"/>
                </a:schemeClr>
              </a:solidFill>
            </a:rPr>
            <a:t>Прогрессивный исход</a:t>
          </a:r>
        </a:p>
      </dsp:txBody>
      <dsp:txXfrm>
        <a:off x="3022836" y="154054"/>
        <a:ext cx="864901" cy="840470"/>
      </dsp:txXfrm>
    </dsp:sp>
    <dsp:sp modelId="{08EBDE30-3CF3-4634-A6AE-5867E7097135}">
      <dsp:nvSpPr>
        <dsp:cNvPr id="0" name=""/>
        <dsp:cNvSpPr/>
      </dsp:nvSpPr>
      <dsp:spPr>
        <a:xfrm>
          <a:off x="4041674" y="1983563"/>
          <a:ext cx="269170" cy="38897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solidFill>
              <a:schemeClr val="bg2">
                <a:lumMod val="25000"/>
              </a:schemeClr>
            </a:solidFill>
          </a:endParaRPr>
        </a:p>
      </dsp:txBody>
      <dsp:txXfrm>
        <a:off x="4041674" y="2061359"/>
        <a:ext cx="188419" cy="233386"/>
      </dsp:txXfrm>
    </dsp:sp>
    <dsp:sp modelId="{1A249A08-5681-4990-A209-9FBE9BDCA7A6}">
      <dsp:nvSpPr>
        <dsp:cNvPr id="0" name=""/>
        <dsp:cNvSpPr/>
      </dsp:nvSpPr>
      <dsp:spPr>
        <a:xfrm>
          <a:off x="4437811" y="1583750"/>
          <a:ext cx="1223155" cy="118860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2">
                  <a:lumMod val="25000"/>
                </a:schemeClr>
              </a:solidFill>
            </a:rPr>
            <a:t>Наиболее вероятный исход</a:t>
          </a:r>
        </a:p>
      </dsp:txBody>
      <dsp:txXfrm>
        <a:off x="4616938" y="1757817"/>
        <a:ext cx="864901" cy="840470"/>
      </dsp:txXfrm>
    </dsp:sp>
    <dsp:sp modelId="{94A8F95A-AFE8-447A-9D52-1E6151A81DF0}">
      <dsp:nvSpPr>
        <dsp:cNvPr id="0" name=""/>
        <dsp:cNvSpPr/>
      </dsp:nvSpPr>
      <dsp:spPr>
        <a:xfrm rot="5400000">
          <a:off x="3306462" y="2722576"/>
          <a:ext cx="278325" cy="38897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solidFill>
              <a:schemeClr val="bg2">
                <a:lumMod val="25000"/>
              </a:schemeClr>
            </a:solidFill>
          </a:endParaRPr>
        </a:p>
      </dsp:txBody>
      <dsp:txXfrm>
        <a:off x="3348211" y="2758624"/>
        <a:ext cx="194828" cy="233386"/>
      </dsp:txXfrm>
    </dsp:sp>
    <dsp:sp modelId="{021DEEBB-BA7A-4CC7-ADD3-FCB900E1AEF3}">
      <dsp:nvSpPr>
        <dsp:cNvPr id="0" name=""/>
        <dsp:cNvSpPr/>
      </dsp:nvSpPr>
      <dsp:spPr>
        <a:xfrm>
          <a:off x="2834047" y="3187514"/>
          <a:ext cx="1223155" cy="118860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2">
                  <a:lumMod val="25000"/>
                </a:schemeClr>
              </a:solidFill>
            </a:rPr>
            <a:t>Регрессивный исход</a:t>
          </a:r>
        </a:p>
      </dsp:txBody>
      <dsp:txXfrm>
        <a:off x="3013174" y="3361581"/>
        <a:ext cx="864901" cy="840470"/>
      </dsp:txXfrm>
    </dsp:sp>
    <dsp:sp modelId="{6AC7EA88-7565-4832-B02C-26CA5BDFA940}">
      <dsp:nvSpPr>
        <dsp:cNvPr id="0" name=""/>
        <dsp:cNvSpPr/>
      </dsp:nvSpPr>
      <dsp:spPr>
        <a:xfrm rot="10800000">
          <a:off x="2580406" y="1983563"/>
          <a:ext cx="269170" cy="38897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solidFill>
              <a:schemeClr val="bg2">
                <a:lumMod val="25000"/>
              </a:schemeClr>
            </a:solidFill>
          </a:endParaRPr>
        </a:p>
      </dsp:txBody>
      <dsp:txXfrm rot="10800000">
        <a:off x="2661157" y="2061359"/>
        <a:ext cx="188419" cy="233386"/>
      </dsp:txXfrm>
    </dsp:sp>
    <dsp:sp modelId="{37300BD3-AD7F-4634-8C0A-55AB77E3E7DE}">
      <dsp:nvSpPr>
        <dsp:cNvPr id="0" name=""/>
        <dsp:cNvSpPr/>
      </dsp:nvSpPr>
      <dsp:spPr>
        <a:xfrm>
          <a:off x="1230283" y="1583750"/>
          <a:ext cx="1223155" cy="118860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bg2">
                  <a:lumMod val="25000"/>
                </a:schemeClr>
              </a:solidFill>
            </a:rPr>
            <a:t>Стагнационный исход</a:t>
          </a:r>
        </a:p>
      </dsp:txBody>
      <dsp:txXfrm>
        <a:off x="1409410" y="1757817"/>
        <a:ext cx="864901" cy="840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>
          <a:extLst>
            <a:ext uri="{FF2B5EF4-FFF2-40B4-BE49-F238E27FC236}">
              <a16:creationId xmlns:a16="http://schemas.microsoft.com/office/drawing/2014/main" id="{657B3359-C57C-4C7E-D554-32C31D25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f9262ee2f_0_18:notes">
            <a:extLst>
              <a:ext uri="{FF2B5EF4-FFF2-40B4-BE49-F238E27FC236}">
                <a16:creationId xmlns:a16="http://schemas.microsoft.com/office/drawing/2014/main" id="{82A16CFC-DA13-903B-97AF-D3DD8D07FC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f9262ee2f_0_18:notes">
            <a:extLst>
              <a:ext uri="{FF2B5EF4-FFF2-40B4-BE49-F238E27FC236}">
                <a16:creationId xmlns:a16="http://schemas.microsoft.com/office/drawing/2014/main" id="{093680D4-797E-503B-D991-31A30B08E8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17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f9262ee2f_0_26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f9262ee2f_0_26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2902334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29023341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9262ee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9262ee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f9262ee2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f9262ee2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1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A9F63DE-95F9-0923-F4E4-15B8EFB2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11" y="686522"/>
            <a:ext cx="4456978" cy="445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2175900" y="1296000"/>
            <a:ext cx="4792200" cy="12988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Глобальный шоколад</a:t>
            </a:r>
            <a:endParaRPr lang="en-US"/>
          </a:p>
        </p:txBody>
      </p:sp>
      <p:sp>
        <p:nvSpPr>
          <p:cNvPr id="163" name="Google Shape;163;p38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Прогресс – сладость человечества</a:t>
            </a:r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ctrTitle"/>
          </p:nvPr>
        </p:nvSpPr>
        <p:spPr>
          <a:xfrm>
            <a:off x="2309625" y="2852495"/>
            <a:ext cx="4524750" cy="464700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Глобальный </a:t>
            </a:r>
            <a:r>
              <a:rPr lang="ru-RU" sz="2000" b="0" err="1">
                <a:latin typeface="Montserrat ExtraLight"/>
                <a:ea typeface="Montserrat ExtraLight"/>
                <a:cs typeface="Montserrat ExtraLight"/>
                <a:sym typeface="Montserrat ExtraLight"/>
              </a:rPr>
              <a:t>предикт</a:t>
            </a:r>
            <a:br>
              <a:rPr lang="ru-RU" sz="2000" b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ru-RU" sz="2000" b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Команда 4</a:t>
            </a:r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ctrTitle"/>
          </p:nvPr>
        </p:nvSpPr>
        <p:spPr>
          <a:xfrm>
            <a:off x="67917" y="164669"/>
            <a:ext cx="5885583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/>
              <a:t>СТАГНАЦИОННЫЙ ИСХОД</a:t>
            </a:r>
            <a:endParaRPr lang="en-US" sz="3600"/>
          </a:p>
        </p:txBody>
      </p:sp>
      <p:sp>
        <p:nvSpPr>
          <p:cNvPr id="274" name="Google Shape;274;p49"/>
          <p:cNvSpPr txBox="1">
            <a:spLocks noGrp="1"/>
          </p:cNvSpPr>
          <p:nvPr>
            <p:ph type="subTitle" idx="1"/>
          </p:nvPr>
        </p:nvSpPr>
        <p:spPr>
          <a:xfrm>
            <a:off x="182998" y="2951598"/>
            <a:ext cx="4468200" cy="206154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>
                <a:solidFill>
                  <a:schemeClr val="bg1"/>
                </a:solidFill>
              </a:rPr>
              <a:t>Общество не смогло решить демографические и социальные проблемы связанные с изменением пост-индустриального общества и роста эксплуатации здоровья населения.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>
                <a:solidFill>
                  <a:schemeClr val="bg1"/>
                </a:solidFill>
              </a:rPr>
              <a:t>Человек не стал приспособленным к более тяжёлым болезням и возможно проиграл "гонку вооружений" с бактериями и вирусами</a:t>
            </a:r>
            <a:endParaRPr>
              <a:solidFill>
                <a:schemeClr val="bg1"/>
              </a:solidFill>
            </a:endParaRPr>
          </a:p>
        </p:txBody>
      </p:sp>
      <p:cxnSp>
        <p:nvCxnSpPr>
          <p:cNvPr id="275" name="Google Shape;275;p49"/>
          <p:cNvCxnSpPr/>
          <p:nvPr/>
        </p:nvCxnSpPr>
        <p:spPr>
          <a:xfrm>
            <a:off x="346015" y="2473890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008AC5-2B13-8E26-45A4-6282F9141444}"/>
              </a:ext>
            </a:extLst>
          </p:cNvPr>
          <p:cNvSpPr txBox="1"/>
          <p:nvPr/>
        </p:nvSpPr>
        <p:spPr>
          <a:xfrm>
            <a:off x="182998" y="1411030"/>
            <a:ext cx="488301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err="1">
                <a:solidFill>
                  <a:schemeClr val="bg1"/>
                </a:solidFill>
                <a:latin typeface="Montserrat"/>
                <a:sym typeface="Montserrat"/>
              </a:rPr>
              <a:t>Наноботы</a:t>
            </a:r>
            <a:r>
              <a:rPr lang="ru-RU">
                <a:solidFill>
                  <a:schemeClr val="bg1"/>
                </a:solidFill>
                <a:latin typeface="Montserrat"/>
                <a:sym typeface="Montserrat"/>
              </a:rPr>
              <a:t> не смогли стать эффективным средством медицины или их использование чрезвычайно нерентабельное и узконаправленное.</a:t>
            </a:r>
          </a:p>
        </p:txBody>
      </p:sp>
      <p:pic>
        <p:nvPicPr>
          <p:cNvPr id="8" name="Рисунок 7" descr="Изображение выглядит как зима&#10;&#10;Автоматически созданное описание">
            <a:extLst>
              <a:ext uri="{FF2B5EF4-FFF2-40B4-BE49-F238E27FC236}">
                <a16:creationId xmlns:a16="http://schemas.microsoft.com/office/drawing/2014/main" id="{8FC102D5-A1F0-BAFB-6015-FCC8B54EC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56" r="17150"/>
          <a:stretch/>
        </p:blipFill>
        <p:spPr>
          <a:xfrm>
            <a:off x="5395855" y="0"/>
            <a:ext cx="3748145" cy="514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DDB3C-A603-E02D-DCCC-D7F7CF6BD28C}"/>
              </a:ext>
            </a:extLst>
          </p:cNvPr>
          <p:cNvSpPr txBox="1"/>
          <p:nvPr/>
        </p:nvSpPr>
        <p:spPr>
          <a:xfrm>
            <a:off x="182998" y="2626022"/>
            <a:ext cx="34987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Montserrat"/>
              </a:rPr>
              <a:t>Влияние на социум</a:t>
            </a:r>
          </a:p>
        </p:txBody>
      </p:sp>
      <p:sp>
        <p:nvSpPr>
          <p:cNvPr id="9" name="Номер слайда 17">
            <a:extLst>
              <a:ext uri="{FF2B5EF4-FFF2-40B4-BE49-F238E27FC236}">
                <a16:creationId xmlns:a16="http://schemas.microsoft.com/office/drawing/2014/main" id="{813A07CD-392C-1B7A-BB42-E5CE575FF092}"/>
              </a:ext>
            </a:extLst>
          </p:cNvPr>
          <p:cNvSpPr txBox="1">
            <a:spLocks/>
          </p:cNvSpPr>
          <p:nvPr/>
        </p:nvSpPr>
        <p:spPr>
          <a:xfrm>
            <a:off x="-257266" y="4694893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/>
          <p:cNvSpPr txBox="1">
            <a:spLocks noGrp="1"/>
          </p:cNvSpPr>
          <p:nvPr>
            <p:ph type="title" idx="4"/>
          </p:nvPr>
        </p:nvSpPr>
        <p:spPr>
          <a:xfrm>
            <a:off x="686200" y="228109"/>
            <a:ext cx="26183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6AFA8"/>
                </a:solidFill>
              </a:rPr>
              <a:t>ПРОБЛЕМЫ</a:t>
            </a:r>
            <a:endParaRPr>
              <a:solidFill>
                <a:srgbClr val="F6AFA8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F7DDB29B-9FA3-50A9-06AE-DC87E1F8D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911415"/>
              </p:ext>
            </p:extLst>
          </p:nvPr>
        </p:nvGraphicFramePr>
        <p:xfrm>
          <a:off x="91934" y="5245100"/>
          <a:ext cx="8893098" cy="4089400"/>
        </p:xfrm>
        <a:graphic>
          <a:graphicData uri="http://schemas.openxmlformats.org/drawingml/2006/table">
            <a:tbl>
              <a:tblPr firstRow="1" bandRow="1">
                <a:tableStyleId>{F797EBF0-B490-4D5C-A51D-DB124B5A5CB6}</a:tableStyleId>
              </a:tblPr>
              <a:tblGrid>
                <a:gridCol w="4067408">
                  <a:extLst>
                    <a:ext uri="{9D8B030D-6E8A-4147-A177-3AD203B41FA5}">
                      <a16:colId xmlns:a16="http://schemas.microsoft.com/office/drawing/2014/main" val="3672529834"/>
                    </a:ext>
                  </a:extLst>
                </a:gridCol>
                <a:gridCol w="4825690">
                  <a:extLst>
                    <a:ext uri="{9D8B030D-6E8A-4147-A177-3AD203B41FA5}">
                      <a16:colId xmlns:a16="http://schemas.microsoft.com/office/drawing/2014/main" val="1934933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Проблемы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Решения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0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1.Проблема недоверия конфиденциальности  пациентов к мед. учреждениям. </a:t>
                      </a:r>
                    </a:p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2.Отсутствие системного подхода с изучению проблем нанотехнологий.</a:t>
                      </a:r>
                    </a:p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3.Разобщность международных институтов занимающихся нанотехнологиями.</a:t>
                      </a:r>
                    </a:p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4.Отсутствие заинтересованности у компаний, из за нерентабельности всеобщего обеспечения мед. </a:t>
                      </a:r>
                      <a:r>
                        <a:rPr lang="ru-RU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наноботами</a:t>
                      </a:r>
                      <a:endParaRPr lang="ru-RU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5.Проблема консервативной этики, неготовность населения к принятию инновационных методов медицины.</a:t>
                      </a:r>
                    </a:p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6.Вопрос создание </a:t>
                      </a:r>
                      <a:r>
                        <a:rPr lang="ru-RU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самопроизводящих</a:t>
                      </a:r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наноботов</a:t>
                      </a:r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 и  эффективности их работы по отношению к </a:t>
                      </a:r>
                      <a:r>
                        <a:rPr lang="ru-RU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создоваемому</a:t>
                      </a:r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вреду.</a:t>
                      </a:r>
                    </a:p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7.Отсутствие необходимых информационных моделей для управления систем нанороботов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1.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Создание всеобщей, независимой организации 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здравохранения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, у которой нет заинтересованности манипулированием данными пациентов для личной выгоды.</a:t>
                      </a:r>
                    </a:p>
                    <a:p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2.Создание сети институтов изучения нанотехнологий, создания меж. отраслевых взаимодействий для более эффективного изучения данного вопроса.</a:t>
                      </a:r>
                    </a:p>
                    <a:p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3. Создание ассоциаций (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наномедицины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4.Субсидирование изучений в этой сфере, прямая взаимная работа с министерствами различных стран, реформирование принципа социально-экономической модели с "чем больше прибыли тем лучше", на "чем больше пользы для общества, тем лучше"</a:t>
                      </a:r>
                    </a:p>
                    <a:p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5.Просветительская и 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пропагандисткая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работа с населением.</a:t>
                      </a:r>
                    </a:p>
                    <a:p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6.Эксперименты с другими живыми организмами и 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наноботами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для проверки качества работы 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наноботов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. Создание различных типов 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наноботов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для разных людей, по конкретным критериям.</a:t>
                      </a:r>
                    </a:p>
                    <a:p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7.Оптимизация кода управления </a:t>
                      </a:r>
                      <a:r>
                        <a:rPr lang="ru-RU" sz="120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наноботами</a:t>
                      </a: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, взаимодействие с биоинженерией.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109420"/>
                  </a:ext>
                </a:extLst>
              </a:tr>
            </a:tbl>
          </a:graphicData>
        </a:graphic>
      </p:graphicFrame>
      <p:sp>
        <p:nvSpPr>
          <p:cNvPr id="15" name="Номер слайда 17">
            <a:extLst>
              <a:ext uri="{FF2B5EF4-FFF2-40B4-BE49-F238E27FC236}">
                <a16:creationId xmlns:a16="http://schemas.microsoft.com/office/drawing/2014/main" id="{E3365400-C5D5-2DC3-DFAC-A5383BAE1F11}"/>
              </a:ext>
            </a:extLst>
          </p:cNvPr>
          <p:cNvSpPr txBox="1">
            <a:spLocks/>
          </p:cNvSpPr>
          <p:nvPr/>
        </p:nvSpPr>
        <p:spPr>
          <a:xfrm>
            <a:off x="8372911" y="9833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665BC63-6CC6-A8A1-4823-1FC0B0F16A09}"/>
              </a:ext>
            </a:extLst>
          </p:cNvPr>
          <p:cNvSpPr/>
          <p:nvPr/>
        </p:nvSpPr>
        <p:spPr>
          <a:xfrm>
            <a:off x="201300" y="1079101"/>
            <a:ext cx="3600000" cy="4707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/>
              <a:t>Недоверие конфиденциальности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27F09EB-A0CF-8D56-16D2-B8F70AD91003}"/>
              </a:ext>
            </a:extLst>
          </p:cNvPr>
          <p:cNvSpPr/>
          <p:nvPr/>
        </p:nvSpPr>
        <p:spPr>
          <a:xfrm>
            <a:off x="5309200" y="1088253"/>
            <a:ext cx="3600000" cy="4707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/>
              <a:t>Создание единой системы здравоохранения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81236B2-E1FE-7FCE-7525-D79201178460}"/>
              </a:ext>
            </a:extLst>
          </p:cNvPr>
          <p:cNvSpPr/>
          <p:nvPr/>
        </p:nvSpPr>
        <p:spPr>
          <a:xfrm>
            <a:off x="201300" y="1769716"/>
            <a:ext cx="3600000" cy="9414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Отсутствие системного подхода с изучению проблем нанотехнологий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E39930E-CD89-2866-557E-42A80513EC14}"/>
              </a:ext>
            </a:extLst>
          </p:cNvPr>
          <p:cNvSpPr/>
          <p:nvPr/>
        </p:nvSpPr>
        <p:spPr>
          <a:xfrm>
            <a:off x="195350" y="2845062"/>
            <a:ext cx="3600000" cy="9414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err="1">
                <a:solidFill>
                  <a:schemeClr val="tx1">
                    <a:lumMod val="20000"/>
                    <a:lumOff val="80000"/>
                  </a:schemeClr>
                </a:solidFill>
              </a:rPr>
              <a:t>Разобщность</a:t>
            </a:r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 международных институтов занимающихся нанотехнологиями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3F8DE0F-A653-7C23-2A11-F1A75EFE1079}"/>
              </a:ext>
            </a:extLst>
          </p:cNvPr>
          <p:cNvSpPr/>
          <p:nvPr/>
        </p:nvSpPr>
        <p:spPr>
          <a:xfrm>
            <a:off x="201300" y="3960704"/>
            <a:ext cx="3600000" cy="9414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Отсутствие заинтересованности у компаний, из за нерентабельности всеобщего обеспечения мед. </a:t>
            </a:r>
            <a:r>
              <a:rPr lang="ru-RU" err="1">
                <a:solidFill>
                  <a:schemeClr val="tx1">
                    <a:lumMod val="20000"/>
                    <a:lumOff val="80000"/>
                  </a:schemeClr>
                </a:solidFill>
              </a:rPr>
              <a:t>наноботами</a:t>
            </a:r>
            <a:endParaRPr lang="ru-RU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4178FC4-FCD9-408B-5858-FCECC2ED2362}"/>
              </a:ext>
            </a:extLst>
          </p:cNvPr>
          <p:cNvSpPr/>
          <p:nvPr/>
        </p:nvSpPr>
        <p:spPr>
          <a:xfrm>
            <a:off x="5309200" y="2845062"/>
            <a:ext cx="3600000" cy="9414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/>
              <a:t>Создание ассоциаций (</a:t>
            </a:r>
            <a:r>
              <a:rPr lang="ru-RU" err="1"/>
              <a:t>наномедицины</a:t>
            </a:r>
            <a:r>
              <a:rPr lang="ru-RU"/>
              <a:t>)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506CEF0-DA55-326D-7D51-31839518672B}"/>
              </a:ext>
            </a:extLst>
          </p:cNvPr>
          <p:cNvSpPr/>
          <p:nvPr/>
        </p:nvSpPr>
        <p:spPr>
          <a:xfrm>
            <a:off x="5309200" y="1785533"/>
            <a:ext cx="3600000" cy="9414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chemeClr val="tx1">
                    <a:lumMod val="20000"/>
                    <a:lumOff val="80000"/>
                  </a:schemeClr>
                </a:solidFill>
              </a:rPr>
              <a:t>Создание сети институтов межотраслевого изучения нанотехнологий</a:t>
            </a:r>
            <a:endParaRPr lang="ru-RU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0429A167-4487-AB5E-1EE5-6366E8480E8A}"/>
              </a:ext>
            </a:extLst>
          </p:cNvPr>
          <p:cNvSpPr/>
          <p:nvPr/>
        </p:nvSpPr>
        <p:spPr>
          <a:xfrm>
            <a:off x="5342700" y="3976521"/>
            <a:ext cx="3600000" cy="9414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Субсидирование изучений в этой сфере, внедрение социально-экономической модели «больше пользы для общества - лучше»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10A5E22-C27D-0F98-F38F-5501A53F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6" b="97639" l="10000" r="90000">
                        <a14:foregroundMark x1="17031" y1="8333" x2="39531" y2="6944"/>
                        <a14:foregroundMark x1="39531" y1="6944" x2="46953" y2="8750"/>
                        <a14:foregroundMark x1="46953" y1="8750" x2="46953" y2="8750"/>
                        <a14:foregroundMark x1="28125" y1="91667" x2="28125" y2="91667"/>
                        <a14:foregroundMark x1="67031" y1="95833" x2="67031" y2="95833"/>
                        <a14:foregroundMark x1="78750" y1="97639" x2="78750" y2="97639"/>
                        <a14:foregroundMark x1="74531" y1="94861" x2="74531" y2="9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83" y="926390"/>
            <a:ext cx="1506400" cy="8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12DDC4-5707-8578-CA02-02B613DA5414}"/>
              </a:ext>
            </a:extLst>
          </p:cNvPr>
          <p:cNvSpPr txBox="1"/>
          <p:nvPr/>
        </p:nvSpPr>
        <p:spPr>
          <a:xfrm>
            <a:off x="6001650" y="280896"/>
            <a:ext cx="2282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>
                <a:solidFill>
                  <a:srgbClr val="61FFA8"/>
                </a:solidFill>
                <a:latin typeface="Montserrat ExtraBold"/>
                <a:sym typeface="Montserrat ExtraBold"/>
              </a:rPr>
              <a:t>РЕШЕНИЯ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AE18C6D-8880-D715-97A3-A931DAA4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200" l="10000" r="90178">
                        <a14:foregroundMark x1="25778" y1="45778" x2="29422" y2="45511"/>
                        <a14:foregroundMark x1="73956" y1="44533" x2="78711" y2="44933"/>
                        <a14:foregroundMark x1="89200" y1="56533" x2="90178" y2="59644"/>
                        <a14:foregroundMark x1="21867" y1="92533" x2="29422" y2="94889"/>
                        <a14:foregroundMark x1="71689" y1="95200" x2="76889" y2="9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97" y="1470966"/>
            <a:ext cx="1259906" cy="12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B287C6DE-85D5-4291-404B-5045F55D7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8" b="97260" l="1087" r="98696">
                        <a14:foregroundMark x1="41304" y1="13271" x2="35109" y2="15240"/>
                        <a14:foregroundMark x1="6630" y1="39469" x2="9130" y2="47432"/>
                        <a14:foregroundMark x1="11630" y1="35702" x2="1087" y2="40839"/>
                        <a14:foregroundMark x1="46087" y1="6164" x2="35978" y2="6336"/>
                        <a14:foregroundMark x1="28370" y1="6592" x2="34130" y2="1798"/>
                        <a14:foregroundMark x1="34674" y1="15240" x2="38261" y2="18579"/>
                        <a14:foregroundMark x1="30761" y1="16524" x2="26522" y2="15154"/>
                        <a14:foregroundMark x1="92283" y1="20890" x2="93152" y2="31935"/>
                        <a14:foregroundMark x1="93152" y1="31935" x2="91739" y2="33990"/>
                        <a14:foregroundMark x1="98696" y1="25342" x2="98696" y2="25342"/>
                        <a14:foregroundMark x1="80761" y1="93236" x2="80761" y2="93236"/>
                        <a14:foregroundMark x1="78478" y1="97260" x2="78478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03" y="2776211"/>
            <a:ext cx="849959" cy="107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108FE6D8-766B-1E80-79C1-02214434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3" b="94641" l="6556" r="92000">
                        <a14:foregroundMark x1="6556" y1="30719" x2="8111" y2="68497"/>
                        <a14:foregroundMark x1="51889" y1="28758" x2="52889" y2="48235"/>
                        <a14:foregroundMark x1="40000" y1="47712" x2="56778" y2="58170"/>
                        <a14:foregroundMark x1="31111" y1="90719" x2="33889" y2="91111"/>
                        <a14:foregroundMark x1="63889" y1="91242" x2="68667" y2="94641"/>
                        <a14:foregroundMark x1="61667" y1="72941" x2="61667" y2="72941"/>
                        <a14:foregroundMark x1="55111" y1="59869" x2="55111" y2="59869"/>
                        <a14:foregroundMark x1="55111" y1="59869" x2="62556" y2="68105"/>
                        <a14:foregroundMark x1="62556" y1="68105" x2="62222" y2="72680"/>
                        <a14:foregroundMark x1="34889" y1="5752" x2="49778" y2="7320"/>
                        <a14:foregroundMark x1="49778" y1="7320" x2="52667" y2="7320"/>
                        <a14:foregroundMark x1="52444" y1="15033" x2="52444" y2="15033"/>
                        <a14:foregroundMark x1="46000" y1="1961" x2="46000" y2="1961"/>
                        <a14:foregroundMark x1="92000" y1="60784" x2="92000" y2="60784"/>
                        <a14:foregroundMark x1="43222" y1="523" x2="43222" y2="523"/>
                        <a14:backgroundMark x1="52222" y1="261" x2="52222" y2="261"/>
                        <a14:backgroundMark x1="51000" y1="131" x2="50222" y2="0"/>
                        <a14:backgroundMark x1="42778" y1="261" x2="43889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04" y="3960704"/>
            <a:ext cx="1336371" cy="11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>
          <a:extLst>
            <a:ext uri="{FF2B5EF4-FFF2-40B4-BE49-F238E27FC236}">
              <a16:creationId xmlns:a16="http://schemas.microsoft.com/office/drawing/2014/main" id="{540D45AB-7DAB-E9A3-F6EC-410B5F85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>
            <a:extLst>
              <a:ext uri="{FF2B5EF4-FFF2-40B4-BE49-F238E27FC236}">
                <a16:creationId xmlns:a16="http://schemas.microsoft.com/office/drawing/2014/main" id="{F3B9CF86-DCCB-7FB2-954A-CD9DB4F4859C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686200" y="228109"/>
            <a:ext cx="26183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6AFA8"/>
                </a:solidFill>
              </a:rPr>
              <a:t>ПРОБЛЕМЫ</a:t>
            </a:r>
            <a:endParaRPr>
              <a:solidFill>
                <a:srgbClr val="F6AFA8"/>
              </a:solidFill>
            </a:endParaRPr>
          </a:p>
        </p:txBody>
      </p:sp>
      <p:sp>
        <p:nvSpPr>
          <p:cNvPr id="15" name="Номер слайда 17">
            <a:extLst>
              <a:ext uri="{FF2B5EF4-FFF2-40B4-BE49-F238E27FC236}">
                <a16:creationId xmlns:a16="http://schemas.microsoft.com/office/drawing/2014/main" id="{B49EDE53-A49F-9485-4C96-81B84BF8A12C}"/>
              </a:ext>
            </a:extLst>
          </p:cNvPr>
          <p:cNvSpPr txBox="1">
            <a:spLocks/>
          </p:cNvSpPr>
          <p:nvPr/>
        </p:nvSpPr>
        <p:spPr>
          <a:xfrm>
            <a:off x="8372911" y="9833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FA16E97-1BB3-6221-C01F-261FDA8E70AD}"/>
              </a:ext>
            </a:extLst>
          </p:cNvPr>
          <p:cNvSpPr/>
          <p:nvPr/>
        </p:nvSpPr>
        <p:spPr>
          <a:xfrm>
            <a:off x="201300" y="1079101"/>
            <a:ext cx="3600000" cy="7200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/>
              <a:t>Консервативность этики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003B651-7442-B116-E08D-05F5110061A2}"/>
              </a:ext>
            </a:extLst>
          </p:cNvPr>
          <p:cNvSpPr/>
          <p:nvPr/>
        </p:nvSpPr>
        <p:spPr>
          <a:xfrm>
            <a:off x="5309200" y="1088253"/>
            <a:ext cx="3600000" cy="7200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/>
              <a:t>Пропаганда населения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0F9E0D-7B72-A826-711B-7D10B37BB2AF}"/>
              </a:ext>
            </a:extLst>
          </p:cNvPr>
          <p:cNvSpPr/>
          <p:nvPr/>
        </p:nvSpPr>
        <p:spPr>
          <a:xfrm>
            <a:off x="195350" y="2496678"/>
            <a:ext cx="3600000" cy="7200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Вопрос создания </a:t>
            </a:r>
            <a:r>
              <a:rPr lang="ru-RU" err="1">
                <a:solidFill>
                  <a:schemeClr val="tx1">
                    <a:lumMod val="20000"/>
                    <a:lumOff val="80000"/>
                  </a:schemeClr>
                </a:solidFill>
              </a:rPr>
              <a:t>самопроизводящих</a:t>
            </a:r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ru-RU" err="1">
                <a:solidFill>
                  <a:schemeClr val="tx1">
                    <a:lumMod val="20000"/>
                    <a:lumOff val="80000"/>
                  </a:schemeClr>
                </a:solidFill>
              </a:rPr>
              <a:t>наноботов</a:t>
            </a:r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  и  соотношения «эффективность/вред»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37F79DF-08A5-93B4-B30C-3B243D0FDECA}"/>
              </a:ext>
            </a:extLst>
          </p:cNvPr>
          <p:cNvSpPr/>
          <p:nvPr/>
        </p:nvSpPr>
        <p:spPr>
          <a:xfrm>
            <a:off x="201300" y="3914256"/>
            <a:ext cx="3600000" cy="7200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>
                    <a:lumMod val="20000"/>
                    <a:lumOff val="80000"/>
                  </a:schemeClr>
                </a:solidFill>
              </a:rPr>
              <a:t>Отсутствие необходимых информационных моделей для управления систем нанороботов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FBF4A96-4B5E-2CFC-0640-6911D8934E37}"/>
              </a:ext>
            </a:extLst>
          </p:cNvPr>
          <p:cNvSpPr/>
          <p:nvPr/>
        </p:nvSpPr>
        <p:spPr>
          <a:xfrm>
            <a:off x="5342702" y="3914256"/>
            <a:ext cx="3600000" cy="7200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/>
              <a:t>Оптимизация кода управления </a:t>
            </a:r>
            <a:r>
              <a:rPr lang="ru-RU" err="1"/>
              <a:t>наноботами</a:t>
            </a:r>
            <a:r>
              <a:rPr lang="ru-RU"/>
              <a:t>, взаимодействие с биоинженерией.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214183F-CF49-4095-47FA-23E6968ABDC7}"/>
              </a:ext>
            </a:extLst>
          </p:cNvPr>
          <p:cNvSpPr/>
          <p:nvPr/>
        </p:nvSpPr>
        <p:spPr>
          <a:xfrm>
            <a:off x="5309200" y="2496678"/>
            <a:ext cx="3600000" cy="72000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chemeClr val="tx1">
                    <a:lumMod val="20000"/>
                    <a:lumOff val="80000"/>
                  </a:schemeClr>
                </a:solidFill>
              </a:rPr>
              <a:t>Постоянное совершенствование и эксперименты.  Разработка индивидуальных </a:t>
            </a:r>
            <a:r>
              <a:rPr lang="ru-RU" sz="1400" err="1">
                <a:solidFill>
                  <a:schemeClr val="tx1">
                    <a:lumMod val="20000"/>
                    <a:lumOff val="80000"/>
                  </a:schemeClr>
                </a:solidFill>
              </a:rPr>
              <a:t>наноботов</a:t>
            </a:r>
            <a:r>
              <a:rPr lang="ru-RU" sz="140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  <a:endParaRPr lang="ru-RU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210A55-F0AC-A866-94B8-AAE7715867BD}"/>
              </a:ext>
            </a:extLst>
          </p:cNvPr>
          <p:cNvSpPr txBox="1"/>
          <p:nvPr/>
        </p:nvSpPr>
        <p:spPr>
          <a:xfrm>
            <a:off x="6001650" y="280896"/>
            <a:ext cx="2282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>
                <a:solidFill>
                  <a:srgbClr val="61FFA8"/>
                </a:solidFill>
                <a:latin typeface="Montserrat ExtraBold"/>
                <a:sym typeface="Montserrat ExtraBold"/>
              </a:rPr>
              <a:t>РЕШЕНИЯ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CC681A4-B394-1A13-359E-687ADD31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41" y="885285"/>
            <a:ext cx="1259517" cy="11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Графика, логотип,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99F1391-1A1B-7646-A6CF-A49AE91CBEF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000" y1="86207" x2="25000" y2="86207"/>
                        <a14:foregroundMark x1="34889" y1="85172" x2="34889" y2="85172"/>
                        <a14:foregroundMark x1="45889" y1="77759" x2="45889" y2="77759"/>
                        <a14:foregroundMark x1="35000" y1="80862" x2="36778" y2="82241"/>
                        <a14:foregroundMark x1="45556" y1="73966" x2="46556" y2="81552"/>
                        <a14:foregroundMark x1="56333" y1="64483" x2="55111" y2="79310"/>
                        <a14:foregroundMark x1="63667" y1="60000" x2="64333" y2="69483"/>
                        <a14:foregroundMark x1="63889" y1="53966" x2="64667" y2="78966"/>
                        <a14:foregroundMark x1="74222" y1="30862" x2="75667" y2="74828"/>
                        <a14:foregroundMark x1="73556" y1="10000" x2="73556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3224" y="3914256"/>
            <a:ext cx="1258534" cy="811056"/>
          </a:xfrm>
          <a:prstGeom prst="rect">
            <a:avLst/>
          </a:prstGeom>
        </p:spPr>
      </p:pic>
      <p:pic>
        <p:nvPicPr>
          <p:cNvPr id="24" name="Рисунок 23" descr="Информация со сплошной заливкой">
            <a:extLst>
              <a:ext uri="{FF2B5EF4-FFF2-40B4-BE49-F238E27FC236}">
                <a16:creationId xmlns:a16="http://schemas.microsoft.com/office/drawing/2014/main" id="{EBCC2DB8-99D2-31C3-160C-F863F1EE8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4799" y="23994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0DCC83D5-4E1D-6A06-10C7-082CC974F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31" y="548060"/>
            <a:ext cx="4456978" cy="445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9C9EC9-81C1-3369-C082-93C3EEDE6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795903"/>
              </p:ext>
            </p:extLst>
          </p:nvPr>
        </p:nvGraphicFramePr>
        <p:xfrm>
          <a:off x="0" y="1301288"/>
          <a:ext cx="8989894" cy="2982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877">
                  <a:extLst>
                    <a:ext uri="{9D8B030D-6E8A-4147-A177-3AD203B41FA5}">
                      <a16:colId xmlns:a16="http://schemas.microsoft.com/office/drawing/2014/main" val="2074372736"/>
                    </a:ext>
                  </a:extLst>
                </a:gridCol>
                <a:gridCol w="998877">
                  <a:extLst>
                    <a:ext uri="{9D8B030D-6E8A-4147-A177-3AD203B41FA5}">
                      <a16:colId xmlns:a16="http://schemas.microsoft.com/office/drawing/2014/main" val="4018057014"/>
                    </a:ext>
                  </a:extLst>
                </a:gridCol>
                <a:gridCol w="998877">
                  <a:extLst>
                    <a:ext uri="{9D8B030D-6E8A-4147-A177-3AD203B41FA5}">
                      <a16:colId xmlns:a16="http://schemas.microsoft.com/office/drawing/2014/main" val="2622659387"/>
                    </a:ext>
                  </a:extLst>
                </a:gridCol>
                <a:gridCol w="1131811">
                  <a:extLst>
                    <a:ext uri="{9D8B030D-6E8A-4147-A177-3AD203B41FA5}">
                      <a16:colId xmlns:a16="http://schemas.microsoft.com/office/drawing/2014/main" val="2173602673"/>
                    </a:ext>
                  </a:extLst>
                </a:gridCol>
                <a:gridCol w="865944">
                  <a:extLst>
                    <a:ext uri="{9D8B030D-6E8A-4147-A177-3AD203B41FA5}">
                      <a16:colId xmlns:a16="http://schemas.microsoft.com/office/drawing/2014/main" val="844527868"/>
                    </a:ext>
                  </a:extLst>
                </a:gridCol>
                <a:gridCol w="998877">
                  <a:extLst>
                    <a:ext uri="{9D8B030D-6E8A-4147-A177-3AD203B41FA5}">
                      <a16:colId xmlns:a16="http://schemas.microsoft.com/office/drawing/2014/main" val="3316926096"/>
                    </a:ext>
                  </a:extLst>
                </a:gridCol>
                <a:gridCol w="998877">
                  <a:extLst>
                    <a:ext uri="{9D8B030D-6E8A-4147-A177-3AD203B41FA5}">
                      <a16:colId xmlns:a16="http://schemas.microsoft.com/office/drawing/2014/main" val="2909522897"/>
                    </a:ext>
                  </a:extLst>
                </a:gridCol>
                <a:gridCol w="998877">
                  <a:extLst>
                    <a:ext uri="{9D8B030D-6E8A-4147-A177-3AD203B41FA5}">
                      <a16:colId xmlns:a16="http://schemas.microsoft.com/office/drawing/2014/main" val="3874540826"/>
                    </a:ext>
                  </a:extLst>
                </a:gridCol>
                <a:gridCol w="998877">
                  <a:extLst>
                    <a:ext uri="{9D8B030D-6E8A-4147-A177-3AD203B41FA5}">
                      <a16:colId xmlns:a16="http://schemas.microsoft.com/office/drawing/2014/main" val="443730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2040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2050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2060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2070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2080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2090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2100</a:t>
                      </a: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3" marR="8313" marT="83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8299566"/>
                  </a:ext>
                </a:extLst>
              </a:tr>
              <a:tr h="2151587"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Создание международной ассоциации инновационной медицины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Появление первого </a:t>
                      </a:r>
                      <a:r>
                        <a:rPr lang="ru-RU" sz="1200" err="1">
                          <a:solidFill>
                            <a:schemeClr val="bg1"/>
                          </a:solidFill>
                        </a:rPr>
                        <a:t>нанобота</a:t>
                      </a:r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, способного к </a:t>
                      </a:r>
                      <a:r>
                        <a:rPr lang="ru-RU" sz="1200" err="1">
                          <a:solidFill>
                            <a:schemeClr val="bg1"/>
                          </a:solidFill>
                        </a:rPr>
                        <a:t>самопрои-зводству</a:t>
                      </a:r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 внутри организма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Переход 20% объёма затрат на здравоохранение в сферу </a:t>
                      </a:r>
                      <a:r>
                        <a:rPr lang="ru-RU" sz="1200" err="1">
                          <a:solidFill>
                            <a:schemeClr val="bg1"/>
                          </a:solidFill>
                        </a:rPr>
                        <a:t>нанотехно</a:t>
                      </a:r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-логий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Массовое распространение </a:t>
                      </a:r>
                      <a:r>
                        <a:rPr lang="ru-RU" sz="1200" err="1">
                          <a:solidFill>
                            <a:schemeClr val="bg1"/>
                          </a:solidFill>
                        </a:rPr>
                        <a:t>наноботов</a:t>
                      </a:r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 для диагностики заболеваний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Создание единой организации здравоохранения на планете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Создание инновационной технологии для оптимизации производств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Глобальная культурная реакция на </a:t>
                      </a:r>
                      <a:r>
                        <a:rPr lang="ru-RU" sz="1200" err="1">
                          <a:solidFill>
                            <a:schemeClr val="bg1"/>
                          </a:solidFill>
                        </a:rPr>
                        <a:t>наноботов</a:t>
                      </a:r>
                      <a:endParaRPr lang="ru-RU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Появление общедоступных </a:t>
                      </a:r>
                      <a:r>
                        <a:rPr lang="ru-RU" sz="1200" err="1">
                          <a:solidFill>
                            <a:schemeClr val="bg1"/>
                          </a:solidFill>
                        </a:rPr>
                        <a:t>наноботов</a:t>
                      </a:r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 для лечения тяжелых заболеваний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</a:rPr>
                        <a:t>Глобальная революция системы здравоохранения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0123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77F92DF-3C26-CD89-C59A-3390915DBAFD}"/>
              </a:ext>
            </a:extLst>
          </p:cNvPr>
          <p:cNvSpPr txBox="1"/>
          <p:nvPr/>
        </p:nvSpPr>
        <p:spPr>
          <a:xfrm>
            <a:off x="357447" y="31722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22DEEE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ПРОГНОЗ</a:t>
            </a:r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E601A81-81AF-30DC-100A-DEA31A2107FC}"/>
              </a:ext>
            </a:extLst>
          </p:cNvPr>
          <p:cNvCxnSpPr/>
          <p:nvPr/>
        </p:nvCxnSpPr>
        <p:spPr>
          <a:xfrm>
            <a:off x="739833" y="1911927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C5A51B0-F58F-A9B4-8651-39355DAE21C4}"/>
              </a:ext>
            </a:extLst>
          </p:cNvPr>
          <p:cNvCxnSpPr/>
          <p:nvPr/>
        </p:nvCxnSpPr>
        <p:spPr>
          <a:xfrm>
            <a:off x="1648692" y="1911926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A67F207-DDCB-A387-F5FD-ECD0CD7DAA98}"/>
              </a:ext>
            </a:extLst>
          </p:cNvPr>
          <p:cNvCxnSpPr/>
          <p:nvPr/>
        </p:nvCxnSpPr>
        <p:spPr>
          <a:xfrm>
            <a:off x="2643447" y="1911926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1431BF6-E2B9-13DE-BC33-6ED462F841CB}"/>
              </a:ext>
            </a:extLst>
          </p:cNvPr>
          <p:cNvCxnSpPr/>
          <p:nvPr/>
        </p:nvCxnSpPr>
        <p:spPr>
          <a:xfrm>
            <a:off x="3577244" y="1911925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9E605AB-3DE2-87D7-F120-45E301E43AD4}"/>
              </a:ext>
            </a:extLst>
          </p:cNvPr>
          <p:cNvCxnSpPr/>
          <p:nvPr/>
        </p:nvCxnSpPr>
        <p:spPr>
          <a:xfrm>
            <a:off x="4499957" y="1911925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5E2F5A-68E6-DA82-12E8-ABB8D6261B1A}"/>
              </a:ext>
            </a:extLst>
          </p:cNvPr>
          <p:cNvCxnSpPr/>
          <p:nvPr/>
        </p:nvCxnSpPr>
        <p:spPr>
          <a:xfrm>
            <a:off x="5505797" y="1911925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823DB5B-972F-EF6A-B9D7-3E412E91F71D}"/>
              </a:ext>
            </a:extLst>
          </p:cNvPr>
          <p:cNvCxnSpPr/>
          <p:nvPr/>
        </p:nvCxnSpPr>
        <p:spPr>
          <a:xfrm>
            <a:off x="6461760" y="1910538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D3125D8-AF3A-AC54-BAA6-703BCA8C3CC6}"/>
              </a:ext>
            </a:extLst>
          </p:cNvPr>
          <p:cNvCxnSpPr/>
          <p:nvPr/>
        </p:nvCxnSpPr>
        <p:spPr>
          <a:xfrm>
            <a:off x="7459288" y="1910537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BF1585B-9729-3FAE-A41B-42447DCAAA0F}"/>
              </a:ext>
            </a:extLst>
          </p:cNvPr>
          <p:cNvCxnSpPr/>
          <p:nvPr/>
        </p:nvCxnSpPr>
        <p:spPr>
          <a:xfrm>
            <a:off x="8382000" y="1910537"/>
            <a:ext cx="0" cy="42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9D35BFE-4680-0D87-6CA5-47E915241471}"/>
              </a:ext>
            </a:extLst>
          </p:cNvPr>
          <p:cNvCxnSpPr/>
          <p:nvPr/>
        </p:nvCxnSpPr>
        <p:spPr>
          <a:xfrm>
            <a:off x="8836432" y="2130824"/>
            <a:ext cx="1534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17">
            <a:extLst>
              <a:ext uri="{FF2B5EF4-FFF2-40B4-BE49-F238E27FC236}">
                <a16:creationId xmlns:a16="http://schemas.microsoft.com/office/drawing/2014/main" id="{E1EFBD54-0659-C743-32B6-5F72A093141B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5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B52EA3-5C2C-D0E0-B777-5483655D0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680" b="25054"/>
          <a:stretch/>
        </p:blipFill>
        <p:spPr>
          <a:xfrm>
            <a:off x="0" y="0"/>
            <a:ext cx="9144000" cy="5145016"/>
          </a:xfrm>
          <a:prstGeom prst="rect">
            <a:avLst/>
          </a:prstGeom>
        </p:spPr>
      </p:pic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id="{1746FFE9-66D7-692B-72CD-E9061C5972ED}"/>
              </a:ext>
            </a:extLst>
          </p:cNvPr>
          <p:cNvSpPr/>
          <p:nvPr/>
        </p:nvSpPr>
        <p:spPr>
          <a:xfrm>
            <a:off x="1339200" y="667375"/>
            <a:ext cx="6465599" cy="380874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>
              <a:lumMod val="10000"/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7418E42-4D18-8041-17B2-CB5CF1A2DDF4}"/>
              </a:ext>
            </a:extLst>
          </p:cNvPr>
          <p:cNvSpPr txBox="1">
            <a:spLocks/>
          </p:cNvSpPr>
          <p:nvPr/>
        </p:nvSpPr>
        <p:spPr>
          <a:xfrm>
            <a:off x="1915200" y="1750930"/>
            <a:ext cx="5551199" cy="201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just"/>
            <a:r>
              <a:rPr lang="ru-RU" sz="2800"/>
              <a:t>Данный метод позволит нам подготовится к любому исходу будущего и разработать стратегию для достижения желаемого. При решении проблем обозначенных в презентации, когда-нибудь Александр Иванович и Юрий Валентинович вспомнят о Климе </a:t>
            </a:r>
            <a:r>
              <a:rPr lang="ru-RU" sz="2800" err="1"/>
              <a:t>Циалковском</a:t>
            </a:r>
            <a:r>
              <a:rPr lang="ru-RU" sz="2800"/>
              <a:t>. 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BDC29B-9108-FB25-E7E9-9056189CAAA1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257349" y="667375"/>
            <a:ext cx="4629300" cy="941400"/>
          </a:xfrm>
        </p:spPr>
        <p:txBody>
          <a:bodyPr/>
          <a:lstStyle/>
          <a:p>
            <a:pPr algn="ctr"/>
            <a:r>
              <a:rPr lang="ru-RU" sz="4000" b="1">
                <a:solidFill>
                  <a:schemeClr val="lt1"/>
                </a:solidFill>
                <a:sym typeface="Montserrat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256631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FDF05-55E4-40C7-7292-0C13D1CE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500" y="2253450"/>
            <a:ext cx="4629300" cy="941400"/>
          </a:xfrm>
        </p:spPr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НАШИ ПЛАНЫ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A32775-B3F5-8E3C-0447-8F740C5E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53" y="1343700"/>
            <a:ext cx="3759995" cy="2760900"/>
          </a:xfrm>
        </p:spPr>
        <p:txBody>
          <a:bodyPr/>
          <a:lstStyle/>
          <a:p>
            <a:pPr marL="139700" indent="0">
              <a:buNone/>
            </a:pPr>
            <a:r>
              <a:rPr lang="ru-RU" sz="1200"/>
              <a:t>Мы планируем развиваться профессионально каждый в своей сфере: медицина, нанотехнологии, инженерия, математическое моделирование и юриспруденция. </a:t>
            </a:r>
          </a:p>
          <a:p>
            <a:pPr marL="139700" indent="0">
              <a:buNone/>
            </a:pPr>
            <a:r>
              <a:rPr lang="ru-RU" sz="1200"/>
              <a:t>Наша </a:t>
            </a:r>
            <a:r>
              <a:rPr lang="ru-RU" sz="1200" err="1"/>
              <a:t>междисциплинарность</a:t>
            </a:r>
            <a:r>
              <a:rPr lang="ru-RU" sz="1200"/>
              <a:t> поможет нам сплотиться и создать лучшее будущее для поколений 2100 года. Мы собираемся совместно с прогрессивной молодёжью из других стран стремиться  к прогрессу.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421F76F-DD5E-A90F-F56D-D20C69DAEF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7B1800AB-29DA-95C2-C702-3171CAA10051}"/>
              </a:ext>
            </a:extLst>
          </p:cNvPr>
          <p:cNvSpPr txBox="1">
            <a:spLocks/>
          </p:cNvSpPr>
          <p:nvPr/>
        </p:nvSpPr>
        <p:spPr>
          <a:xfrm>
            <a:off x="-228254" y="4723600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графическая вставка, Графика, графический дизайн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39D7775-239B-D811-71DF-29FAFDE5E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8" b="97294" l="2000" r="99111">
                        <a14:foregroundMark x1="12333" y1="26607" x2="12333" y2="26607"/>
                        <a14:foregroundMark x1="29889" y1="25479" x2="19778" y2="38219"/>
                        <a14:foregroundMark x1="10556" y1="26719" x2="7222" y2="28749"/>
                        <a14:foregroundMark x1="46556" y1="6201" x2="51889" y2="7666"/>
                        <a14:foregroundMark x1="51000" y1="2368" x2="51000" y2="2368"/>
                        <a14:foregroundMark x1="43889" y1="18715" x2="55222" y2="21195"/>
                        <a14:foregroundMark x1="55222" y1="21195" x2="62778" y2="20631"/>
                        <a14:foregroundMark x1="76111" y1="26043" x2="84889" y2="41488"/>
                        <a14:foregroundMark x1="93889" y1="23337" x2="89444" y2="30891"/>
                        <a14:foregroundMark x1="2000" y1="29087" x2="2000" y2="29087"/>
                        <a14:foregroundMark x1="13889" y1="58286" x2="13889" y2="58286"/>
                        <a14:foregroundMark x1="19667" y1="60879" x2="19667" y2="60879"/>
                        <a14:foregroundMark x1="15000" y1="51522" x2="25556" y2="75310"/>
                        <a14:foregroundMark x1="10556" y1="68884" x2="4444" y2="75197"/>
                        <a14:foregroundMark x1="44333" y1="90868" x2="53333" y2="93461"/>
                        <a14:foregroundMark x1="53333" y1="93461" x2="53444" y2="93461"/>
                        <a14:foregroundMark x1="74333" y1="73055" x2="84111" y2="59301"/>
                        <a14:foregroundMark x1="91333" y1="69899" x2="95556" y2="74521"/>
                        <a14:foregroundMark x1="99222" y1="28861" x2="99222" y2="28861"/>
                        <a14:foregroundMark x1="32667" y1="75874" x2="42778" y2="78692"/>
                        <a14:foregroundMark x1="49333" y1="97294" x2="49333" y2="97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5648" y="85494"/>
            <a:ext cx="5132137" cy="50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1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FE2DB75C-1931-8B77-57C6-9EF4FF81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BA06078-BFD3-4707-0833-03204AD1E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8600" y="4498800"/>
            <a:ext cx="9241200" cy="644700"/>
          </a:xfrm>
        </p:spPr>
        <p:txBody>
          <a:bodyPr/>
          <a:lstStyle/>
          <a:p>
            <a:r>
              <a:rPr lang="ru-RU" sz="540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794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0"/>
          <p:cNvSpPr txBox="1">
            <a:spLocks noGrp="1"/>
          </p:cNvSpPr>
          <p:nvPr>
            <p:ph type="title" idx="4"/>
          </p:nvPr>
        </p:nvSpPr>
        <p:spPr>
          <a:xfrm>
            <a:off x="221383" y="2472491"/>
            <a:ext cx="1741911" cy="474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Сметанин Егор Алексеевич</a:t>
            </a:r>
          </a:p>
        </p:txBody>
      </p:sp>
      <p:sp>
        <p:nvSpPr>
          <p:cNvPr id="184" name="Google Shape;184;p40"/>
          <p:cNvSpPr txBox="1">
            <a:spLocks noGrp="1"/>
          </p:cNvSpPr>
          <p:nvPr>
            <p:ph type="subTitle" idx="5"/>
          </p:nvPr>
        </p:nvSpPr>
        <p:spPr>
          <a:xfrm>
            <a:off x="192855" y="2707777"/>
            <a:ext cx="1741911" cy="362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Анализатор</a:t>
            </a:r>
            <a:endParaRPr lang="en-US"/>
          </a:p>
        </p:txBody>
      </p:sp>
      <p:sp>
        <p:nvSpPr>
          <p:cNvPr id="2" name="Google Shape;170;p39">
            <a:extLst>
              <a:ext uri="{FF2B5EF4-FFF2-40B4-BE49-F238E27FC236}">
                <a16:creationId xmlns:a16="http://schemas.microsoft.com/office/drawing/2014/main" id="{047A3DD1-D90F-6451-E1C5-771659886F27}"/>
              </a:ext>
            </a:extLst>
          </p:cNvPr>
          <p:cNvSpPr txBox="1">
            <a:spLocks/>
          </p:cNvSpPr>
          <p:nvPr/>
        </p:nvSpPr>
        <p:spPr>
          <a:xfrm>
            <a:off x="126042" y="245882"/>
            <a:ext cx="57357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ru-RU"/>
              <a:t>КОМАНДА</a:t>
            </a:r>
            <a:endParaRPr lang="en-US"/>
          </a:p>
        </p:txBody>
      </p:sp>
      <p:cxnSp>
        <p:nvCxnSpPr>
          <p:cNvPr id="3" name="Google Shape;172;p39">
            <a:extLst>
              <a:ext uri="{FF2B5EF4-FFF2-40B4-BE49-F238E27FC236}">
                <a16:creationId xmlns:a16="http://schemas.microsoft.com/office/drawing/2014/main" id="{47245E85-6E91-B4F8-17B0-8C6A4D4BE835}"/>
              </a:ext>
            </a:extLst>
          </p:cNvPr>
          <p:cNvCxnSpPr/>
          <p:nvPr/>
        </p:nvCxnSpPr>
        <p:spPr>
          <a:xfrm>
            <a:off x="183328" y="181266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6" name="Объект 12" descr="Изображение выглядит как Человеческое лицо, одежда, человек, очки&#10;&#10;Автоматически созданное описание">
            <a:extLst>
              <a:ext uri="{FF2B5EF4-FFF2-40B4-BE49-F238E27FC236}">
                <a16:creationId xmlns:a16="http://schemas.microsoft.com/office/drawing/2014/main" id="{CB8E8657-76D0-FC1B-2E27-C3D4B801B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49" y="687694"/>
            <a:ext cx="1760465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Объект 10" descr="Изображение выглядит как человек, одежда, сте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48A3AE16-9307-DD8F-E475-9DB7416A1B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r="14191" b="23196"/>
          <a:stretch/>
        </p:blipFill>
        <p:spPr>
          <a:xfrm>
            <a:off x="289345" y="669735"/>
            <a:ext cx="159385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Изображение выглядит как человек, Человеческое лицо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E26E1E73-39FE-20C7-8534-C5AEFAA42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62" y="669735"/>
            <a:ext cx="1258193" cy="17640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Человеческое лицо, на открытом воздухе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6B9A8E1-4E87-6610-1357-9A7CD3B0F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37236" r="11934"/>
          <a:stretch/>
        </p:blipFill>
        <p:spPr>
          <a:xfrm>
            <a:off x="5212968" y="685767"/>
            <a:ext cx="1598841" cy="17620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F2C3EC-4FFA-5672-5EF7-EF72F62904C8}"/>
              </a:ext>
            </a:extLst>
          </p:cNvPr>
          <p:cNvSpPr txBox="1"/>
          <p:nvPr/>
        </p:nvSpPr>
        <p:spPr>
          <a:xfrm>
            <a:off x="2732125" y="2390798"/>
            <a:ext cx="172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lt1"/>
                </a:solidFill>
                <a:latin typeface="Montserrat ExtraBold"/>
              </a:rPr>
              <a:t>Сметанин </a:t>
            </a:r>
            <a:r>
              <a:rPr lang="ru-RU">
                <a:solidFill>
                  <a:schemeClr val="lt1"/>
                </a:solidFill>
                <a:latin typeface="Montserrat ExtraBold"/>
                <a:sym typeface="Montserrat ExtraBold"/>
              </a:rPr>
              <a:t>Илья</a:t>
            </a:r>
            <a:r>
              <a:rPr lang="ru-RU">
                <a:solidFill>
                  <a:schemeClr val="lt1"/>
                </a:solidFill>
                <a:latin typeface="Montserrat ExtraBold"/>
              </a:rPr>
              <a:t> Алексеевич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2A46A0-34AE-E095-C560-E0165CAC87ED}"/>
              </a:ext>
            </a:extLst>
          </p:cNvPr>
          <p:cNvSpPr txBox="1"/>
          <p:nvPr/>
        </p:nvSpPr>
        <p:spPr>
          <a:xfrm>
            <a:off x="7161338" y="2390798"/>
            <a:ext cx="22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err="1">
                <a:solidFill>
                  <a:schemeClr val="lt1"/>
                </a:solidFill>
                <a:latin typeface="Montserrat ExtraBold"/>
              </a:rPr>
              <a:t>Цуранков</a:t>
            </a:r>
            <a:r>
              <a:rPr lang="ru-RU">
                <a:solidFill>
                  <a:schemeClr val="lt1"/>
                </a:solidFill>
                <a:latin typeface="Montserrat ExtraBold"/>
              </a:rPr>
              <a:t> Клим Александрович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508D61-442C-B5D1-2276-39FCDD66CF7F}"/>
              </a:ext>
            </a:extLst>
          </p:cNvPr>
          <p:cNvSpPr txBox="1"/>
          <p:nvPr/>
        </p:nvSpPr>
        <p:spPr>
          <a:xfrm>
            <a:off x="4927441" y="2377311"/>
            <a:ext cx="220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chemeClr val="lt1"/>
                </a:solidFill>
                <a:latin typeface="Montserrat ExtraBold"/>
              </a:rPr>
              <a:t>Чувашев Андрей Романович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2E098EF-804A-8E46-598B-B5FC268659DD}"/>
              </a:ext>
            </a:extLst>
          </p:cNvPr>
          <p:cNvSpPr txBox="1"/>
          <p:nvPr/>
        </p:nvSpPr>
        <p:spPr>
          <a:xfrm>
            <a:off x="7823626" y="2762635"/>
            <a:ext cx="130349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lt1"/>
                </a:solidFill>
                <a:latin typeface="Montserrat"/>
              </a:rPr>
              <a:t>Капитан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86D9EDB-E16D-C562-ECB6-BD3532E6E448}"/>
              </a:ext>
            </a:extLst>
          </p:cNvPr>
          <p:cNvSpPr txBox="1"/>
          <p:nvPr/>
        </p:nvSpPr>
        <p:spPr>
          <a:xfrm>
            <a:off x="5451875" y="2751724"/>
            <a:ext cx="1485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lt1"/>
                </a:solidFill>
                <a:latin typeface="Montserrat"/>
              </a:rPr>
              <a:t>Летописец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75E7EF4-E33E-5F15-8310-408A4E7DFFC2}"/>
              </a:ext>
            </a:extLst>
          </p:cNvPr>
          <p:cNvSpPr txBox="1"/>
          <p:nvPr/>
        </p:nvSpPr>
        <p:spPr>
          <a:xfrm>
            <a:off x="2694437" y="2751724"/>
            <a:ext cx="1739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pPr algn="ctr"/>
            <a:r>
              <a:rPr lang="ru-RU" err="1">
                <a:solidFill>
                  <a:schemeClr val="lt1"/>
                </a:solidFill>
                <a:latin typeface="Montserrat"/>
                <a:sym typeface="Montserrat"/>
              </a:rPr>
              <a:t>Когнитарий</a:t>
            </a:r>
            <a:endParaRPr lang="ru-RU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68" name="Номер слайда 17">
            <a:extLst>
              <a:ext uri="{FF2B5EF4-FFF2-40B4-BE49-F238E27FC236}">
                <a16:creationId xmlns:a16="http://schemas.microsoft.com/office/drawing/2014/main" id="{1EEDEE82-8AAC-46F5-2DB5-FFC9AF4F1678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2" name="Google Shape;183;p40">
            <a:extLst>
              <a:ext uri="{FF2B5EF4-FFF2-40B4-BE49-F238E27FC236}">
                <a16:creationId xmlns:a16="http://schemas.microsoft.com/office/drawing/2014/main" id="{CFB785FD-FA5E-1533-AF34-C8C586BC5666}"/>
              </a:ext>
            </a:extLst>
          </p:cNvPr>
          <p:cNvSpPr txBox="1">
            <a:spLocks/>
          </p:cNvSpPr>
          <p:nvPr/>
        </p:nvSpPr>
        <p:spPr>
          <a:xfrm>
            <a:off x="-48992" y="3244483"/>
            <a:ext cx="2050594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r"/>
            <a:r>
              <a:rPr lang="ru-RU" sz="1300"/>
              <a:t>Быканова Ульяна Федоровна</a:t>
            </a:r>
          </a:p>
        </p:txBody>
      </p:sp>
      <p:sp>
        <p:nvSpPr>
          <p:cNvPr id="173" name="Google Shape;184;p40">
            <a:extLst>
              <a:ext uri="{FF2B5EF4-FFF2-40B4-BE49-F238E27FC236}">
                <a16:creationId xmlns:a16="http://schemas.microsoft.com/office/drawing/2014/main" id="{E2B88102-9AD2-BB08-A63A-4438EA61506B}"/>
              </a:ext>
            </a:extLst>
          </p:cNvPr>
          <p:cNvSpPr txBox="1">
            <a:spLocks/>
          </p:cNvSpPr>
          <p:nvPr/>
        </p:nvSpPr>
        <p:spPr>
          <a:xfrm>
            <a:off x="221383" y="3613426"/>
            <a:ext cx="1741911" cy="36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ru-RU"/>
              <a:t>Реализатор</a:t>
            </a:r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907FF32-78AE-0B50-03A6-E505AD26E385}"/>
              </a:ext>
            </a:extLst>
          </p:cNvPr>
          <p:cNvSpPr txBox="1"/>
          <p:nvPr/>
        </p:nvSpPr>
        <p:spPr>
          <a:xfrm>
            <a:off x="7101449" y="3242918"/>
            <a:ext cx="23129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>
                <a:solidFill>
                  <a:schemeClr val="lt1"/>
                </a:solidFill>
                <a:latin typeface="Montserrat ExtraBold"/>
              </a:rPr>
              <a:t>Муслимова Патимат </a:t>
            </a:r>
            <a:r>
              <a:rPr lang="ru-RU" sz="1300" err="1">
                <a:solidFill>
                  <a:schemeClr val="lt1"/>
                </a:solidFill>
                <a:latin typeface="Montserrat ExtraBold"/>
              </a:rPr>
              <a:t>Ахмедовна</a:t>
            </a:r>
            <a:endParaRPr lang="ru-RU" sz="1300">
              <a:solidFill>
                <a:schemeClr val="lt1"/>
              </a:solidFill>
              <a:latin typeface="Montserrat ExtraBold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1248BC1-CE0F-E66B-6514-EBF79150DF4A}"/>
              </a:ext>
            </a:extLst>
          </p:cNvPr>
          <p:cNvSpPr txBox="1"/>
          <p:nvPr/>
        </p:nvSpPr>
        <p:spPr>
          <a:xfrm>
            <a:off x="3558884" y="4736266"/>
            <a:ext cx="22139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solidFill>
                  <a:schemeClr val="lt1"/>
                </a:solidFill>
                <a:latin typeface="Montserrat ExtraBold"/>
              </a:rPr>
              <a:t>Wang </a:t>
            </a:r>
            <a:r>
              <a:rPr lang="en-US" sz="1300" err="1">
                <a:solidFill>
                  <a:schemeClr val="lt1"/>
                </a:solidFill>
                <a:latin typeface="Montserrat ExtraBold"/>
              </a:rPr>
              <a:t>Tianjiao</a:t>
            </a:r>
            <a:endParaRPr lang="en-US" sz="1300">
              <a:solidFill>
                <a:schemeClr val="lt1"/>
              </a:solidFill>
              <a:latin typeface="Montserrat ExtraBold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5AA52ED-6694-6488-8AB9-D9A3B2A1CE6D}"/>
              </a:ext>
            </a:extLst>
          </p:cNvPr>
          <p:cNvSpPr txBox="1"/>
          <p:nvPr/>
        </p:nvSpPr>
        <p:spPr>
          <a:xfrm>
            <a:off x="3822199" y="4882460"/>
            <a:ext cx="169181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err="1">
                <a:solidFill>
                  <a:schemeClr val="lt1"/>
                </a:solidFill>
                <a:latin typeface="Montserrat"/>
              </a:rPr>
              <a:t>Фасилитатор</a:t>
            </a:r>
            <a:r>
              <a:rPr lang="ru-RU">
                <a:solidFill>
                  <a:schemeClr val="lt1"/>
                </a:solidFill>
                <a:latin typeface="Montserrat"/>
              </a:rPr>
              <a:t> 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CD72496-6C95-DD08-C0FB-98D8207EE82D}"/>
              </a:ext>
            </a:extLst>
          </p:cNvPr>
          <p:cNvSpPr txBox="1"/>
          <p:nvPr/>
        </p:nvSpPr>
        <p:spPr>
          <a:xfrm>
            <a:off x="7101449" y="3702149"/>
            <a:ext cx="1739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ru-RU">
                <a:solidFill>
                  <a:schemeClr val="lt1"/>
                </a:solidFill>
                <a:latin typeface="Montserrat"/>
                <a:sym typeface="Montserrat"/>
              </a:rPr>
              <a:t>Психолог</a:t>
            </a:r>
          </a:p>
        </p:txBody>
      </p:sp>
      <p:pic>
        <p:nvPicPr>
          <p:cNvPr id="190" name="Объект 5" descr="Изображение выглядит как человек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C6FC9CF-698F-2DB9-DE32-B2B3CAB0AE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r="19267"/>
          <a:stretch/>
        </p:blipFill>
        <p:spPr>
          <a:xfrm>
            <a:off x="2042551" y="3015884"/>
            <a:ext cx="1376112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Объект 7" descr="Изображение выглядит как человек, Человеческое лицо, одежд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8AA9CED-3949-5FD6-B5CE-6E0D114467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14221"/>
          <a:stretch/>
        </p:blipFill>
        <p:spPr>
          <a:xfrm>
            <a:off x="5861742" y="3059520"/>
            <a:ext cx="1246796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C978212C-8097-3779-5071-BDA0EF6908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83"/>
          <a:stretch/>
        </p:blipFill>
        <p:spPr>
          <a:xfrm>
            <a:off x="3889494" y="3027318"/>
            <a:ext cx="1501417" cy="17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4AFDAC-AC24-5E1E-8D39-0D9A75DB2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675" y="8019"/>
            <a:ext cx="3874325" cy="51435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7FF01FE-1DBE-CA33-7A38-C07A08B47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465867"/>
              </p:ext>
            </p:extLst>
          </p:nvPr>
        </p:nvGraphicFramePr>
        <p:xfrm>
          <a:off x="-1197033" y="710676"/>
          <a:ext cx="6891251" cy="4356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E6F0BF-CBE9-A134-3FAB-C061E8D6CB61}"/>
              </a:ext>
            </a:extLst>
          </p:cNvPr>
          <p:cNvSpPr txBox="1"/>
          <p:nvPr/>
        </p:nvSpPr>
        <p:spPr>
          <a:xfrm>
            <a:off x="65193" y="45369"/>
            <a:ext cx="7567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>
                <a:solidFill>
                  <a:schemeClr val="lt1"/>
                </a:solidFill>
                <a:latin typeface="Montserrat ExtraBold"/>
                <a:sym typeface="Montserrat ExtraBold"/>
              </a:rPr>
              <a:t>НАШЕ ВИДЕНИЕ БУДУЩЕГО</a:t>
            </a:r>
          </a:p>
        </p:txBody>
      </p:sp>
      <p:sp>
        <p:nvSpPr>
          <p:cNvPr id="14" name="Номер слайда 17">
            <a:extLst>
              <a:ext uri="{FF2B5EF4-FFF2-40B4-BE49-F238E27FC236}">
                <a16:creationId xmlns:a16="http://schemas.microsoft.com/office/drawing/2014/main" id="{F2CB439C-20AA-BB9E-A94A-44C97F3BE4E4}"/>
              </a:ext>
            </a:extLst>
          </p:cNvPr>
          <p:cNvSpPr txBox="1">
            <a:spLocks/>
          </p:cNvSpPr>
          <p:nvPr/>
        </p:nvSpPr>
        <p:spPr>
          <a:xfrm>
            <a:off x="-399944" y="4701657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A2C14-FCDE-0D4B-50B7-4AD7A1B2463D}"/>
              </a:ext>
            </a:extLst>
          </p:cNvPr>
          <p:cNvSpPr txBox="1"/>
          <p:nvPr/>
        </p:nvSpPr>
        <p:spPr>
          <a:xfrm>
            <a:off x="2874542" y="783883"/>
            <a:ext cx="2487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>
                <a:solidFill>
                  <a:schemeClr val="tx2">
                    <a:lumMod val="75000"/>
                  </a:schemeClr>
                </a:solidFill>
                <a:latin typeface="Montserrat"/>
                <a:sym typeface="Montserrat"/>
              </a:rPr>
              <a:t>Тенденция</a:t>
            </a:r>
          </a:p>
          <a:p>
            <a:pPr algn="ctr"/>
            <a:r>
              <a:rPr lang="ru-RU" sz="2000">
                <a:solidFill>
                  <a:schemeClr val="lt1"/>
                </a:solidFill>
                <a:latin typeface="Montserrat"/>
                <a:sym typeface="Montserrat"/>
              </a:rPr>
              <a:t>Нанотехнологии в медицине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B138CBF-3D0D-C0A1-53A9-93F210AA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99" y="2477192"/>
            <a:ext cx="4740101" cy="26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1A3C480B-8AA8-695E-AD74-1AC67781D832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445E72C-136B-6678-CD4F-BFEAFDF9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" y="2477192"/>
            <a:ext cx="4396117" cy="26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FFD2CCB-4730-95C4-B497-EA81D990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-1"/>
            <a:ext cx="4754880" cy="24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00E81B3-6080-CB42-2013-6EC428DED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" y="1"/>
            <a:ext cx="4411282" cy="24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BD4872D0-5207-3754-2F63-E8215B7A47F0}"/>
              </a:ext>
            </a:extLst>
          </p:cNvPr>
          <p:cNvSpPr/>
          <p:nvPr/>
        </p:nvSpPr>
        <p:spPr>
          <a:xfrm>
            <a:off x="2037805" y="1520189"/>
            <a:ext cx="4563687" cy="2103122"/>
          </a:xfrm>
          <a:prstGeom prst="round2DiagRect">
            <a:avLst/>
          </a:prstGeom>
          <a:solidFill>
            <a:schemeClr val="bg2">
              <a:lumMod val="10000"/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Google Shape;194;p41"/>
          <p:cNvSpPr txBox="1">
            <a:spLocks noGrp="1"/>
          </p:cNvSpPr>
          <p:nvPr>
            <p:ph type="ctrTitle"/>
          </p:nvPr>
        </p:nvSpPr>
        <p:spPr>
          <a:xfrm>
            <a:off x="1615097" y="1355234"/>
            <a:ext cx="5276100" cy="905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/>
              <a:t>НАНОЛИКБЕЗ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BEB30-A6E4-6FEC-8829-9CE9CF0EDB84}"/>
              </a:ext>
            </a:extLst>
          </p:cNvPr>
          <p:cNvSpPr txBox="1"/>
          <p:nvPr/>
        </p:nvSpPr>
        <p:spPr>
          <a:xfrm>
            <a:off x="2103120" y="2113048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>
                <a:solidFill>
                  <a:schemeClr val="bg1"/>
                </a:solidFill>
              </a:rPr>
              <a:t>Нанороботы – специальные приспособления, которые могут интегрироваться в организм и выполнять различные функции, такие как доставка лекарств, хирургические вмешательства, диагностика заболеваний и регенерация тканей организма.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DA14900-842F-BB09-30A8-40C271F9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46" y="4441284"/>
            <a:ext cx="6237541" cy="598800"/>
          </a:xfrm>
        </p:spPr>
        <p:txBody>
          <a:bodyPr/>
          <a:lstStyle/>
          <a:p>
            <a:r>
              <a:rPr lang="ru-RU"/>
              <a:t>ПРИМЕНЕНИЕ НАНОТЕХНОЛОГИЙ</a:t>
            </a:r>
          </a:p>
        </p:txBody>
      </p:sp>
      <p:pic>
        <p:nvPicPr>
          <p:cNvPr id="8" name="Рисунок 7" descr="Изображение выглядит как снимок экрана, на открытом воздухе, растение, грибок&#10;&#10;Автоматически созданное описание">
            <a:extLst>
              <a:ext uri="{FF2B5EF4-FFF2-40B4-BE49-F238E27FC236}">
                <a16:creationId xmlns:a16="http://schemas.microsoft.com/office/drawing/2014/main" id="{41BF5DD9-E270-14CF-079C-5040B7CFD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10"/>
          <a:stretch/>
        </p:blipFill>
        <p:spPr>
          <a:xfrm>
            <a:off x="5911607" y="573579"/>
            <a:ext cx="2484248" cy="3000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F9EC7B-C918-05C2-6535-C31730F57EF3}"/>
              </a:ext>
            </a:extLst>
          </p:cNvPr>
          <p:cNvSpPr txBox="1"/>
          <p:nvPr/>
        </p:nvSpPr>
        <p:spPr>
          <a:xfrm>
            <a:off x="5848633" y="3713705"/>
            <a:ext cx="26101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chemeClr val="lt1"/>
                </a:solidFill>
                <a:latin typeface="Montserrat"/>
              </a:rPr>
              <a:t>Фиксация частиц </a:t>
            </a:r>
            <a:r>
              <a:rPr lang="ru-RU" err="1">
                <a:solidFill>
                  <a:schemeClr val="lt1"/>
                </a:solidFill>
                <a:latin typeface="Montserrat"/>
              </a:rPr>
              <a:t>днк</a:t>
            </a:r>
            <a:r>
              <a:rPr lang="ru-RU">
                <a:solidFill>
                  <a:schemeClr val="lt1"/>
                </a:solidFill>
                <a:latin typeface="Montserrat"/>
              </a:rPr>
              <a:t> </a:t>
            </a:r>
            <a:r>
              <a:rPr lang="ru-RU" err="1">
                <a:solidFill>
                  <a:schemeClr val="lt1"/>
                </a:solidFill>
                <a:latin typeface="Montserrat"/>
              </a:rPr>
              <a:t>нанотонким</a:t>
            </a:r>
            <a:r>
              <a:rPr lang="ru-RU">
                <a:solidFill>
                  <a:schemeClr val="lt1"/>
                </a:solidFill>
                <a:latin typeface="Montserrat"/>
              </a:rPr>
              <a:t> коллоидным золотом на поверхности слюды</a:t>
            </a:r>
          </a:p>
        </p:txBody>
      </p:sp>
      <p:pic>
        <p:nvPicPr>
          <p:cNvPr id="14" name="Рисунок 13" descr="Изображение выглядит как беспозвоночный, грибок&#10;&#10;Автоматически созданное описание">
            <a:extLst>
              <a:ext uri="{FF2B5EF4-FFF2-40B4-BE49-F238E27FC236}">
                <a16:creationId xmlns:a16="http://schemas.microsoft.com/office/drawing/2014/main" id="{DC52C59C-842B-AFAD-27F3-EA3F19D1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75"/>
          <a:stretch/>
        </p:blipFill>
        <p:spPr>
          <a:xfrm>
            <a:off x="573281" y="151007"/>
            <a:ext cx="3874325" cy="27016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72E33C-B20E-1774-9F9C-2158882E2A54}"/>
              </a:ext>
            </a:extLst>
          </p:cNvPr>
          <p:cNvSpPr txBox="1"/>
          <p:nvPr/>
        </p:nvSpPr>
        <p:spPr>
          <a:xfrm>
            <a:off x="216131" y="2930478"/>
            <a:ext cx="4588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err="1">
                <a:solidFill>
                  <a:schemeClr val="lt1"/>
                </a:solidFill>
                <a:latin typeface="Montserrat"/>
              </a:rPr>
              <a:t>Нанобиологические</a:t>
            </a:r>
            <a:r>
              <a:rPr lang="ru-RU">
                <a:solidFill>
                  <a:schemeClr val="lt1"/>
                </a:solidFill>
                <a:latin typeface="Montserrat"/>
              </a:rPr>
              <a:t> клетки для распознавания болезней</a:t>
            </a:r>
          </a:p>
        </p:txBody>
      </p:sp>
      <p:sp>
        <p:nvSpPr>
          <p:cNvPr id="17" name="Номер слайда 17">
            <a:extLst>
              <a:ext uri="{FF2B5EF4-FFF2-40B4-BE49-F238E27FC236}">
                <a16:creationId xmlns:a16="http://schemas.microsoft.com/office/drawing/2014/main" id="{A9C146D6-7551-295D-3160-132EA1CD0E16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47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31A48B2F-2B69-CC68-5285-155F470D89EA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0219DD-7E39-8152-F1FD-F90D3304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938" b="153"/>
          <a:stretch/>
        </p:blipFill>
        <p:spPr>
          <a:xfrm>
            <a:off x="-16626" y="-16626"/>
            <a:ext cx="4978379" cy="497932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77D420D-429A-637A-27EA-84B65A66BC62}"/>
              </a:ext>
            </a:extLst>
          </p:cNvPr>
          <p:cNvSpPr txBox="1">
            <a:spLocks/>
          </p:cNvSpPr>
          <p:nvPr/>
        </p:nvSpPr>
        <p:spPr>
          <a:xfrm>
            <a:off x="2185812" y="-695398"/>
            <a:ext cx="8115653" cy="14785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3200" b="0">
                <a:cs typeface="Arial"/>
                <a:sym typeface="Arial"/>
              </a:rPr>
              <a:t>СТАТИСТИКА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5F5C03E5-038D-2B35-D162-A4EAE3AE6675}"/>
              </a:ext>
            </a:extLst>
          </p:cNvPr>
          <p:cNvSpPr/>
          <p:nvPr/>
        </p:nvSpPr>
        <p:spPr>
          <a:xfrm rot="16200000">
            <a:off x="3866592" y="2091669"/>
            <a:ext cx="3455962" cy="143465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2AF397-C1F3-502B-A53F-36738C27B7A4}"/>
              </a:ext>
            </a:extLst>
          </p:cNvPr>
          <p:cNvSpPr txBox="1"/>
          <p:nvPr/>
        </p:nvSpPr>
        <p:spPr>
          <a:xfrm>
            <a:off x="5996313" y="3829492"/>
            <a:ext cx="2879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tserrat"/>
                <a:sym typeface="Montserrat"/>
              </a:rPr>
              <a:t>объем рынка товаров и услуг, с использованием нанотехнологий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3EAD09-A868-0BAE-E6A7-0171DCE2121D}"/>
              </a:ext>
            </a:extLst>
          </p:cNvPr>
          <p:cNvSpPr txBox="1"/>
          <p:nvPr/>
        </p:nvSpPr>
        <p:spPr>
          <a:xfrm>
            <a:off x="6410748" y="1081016"/>
            <a:ext cx="1723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sym typeface="Montserrat"/>
              </a:rPr>
              <a:t>$1 трлн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96A50F-BD30-D6C4-C1D8-D8881F9A67AA}"/>
              </a:ext>
            </a:extLst>
          </p:cNvPr>
          <p:cNvSpPr txBox="1"/>
          <p:nvPr/>
        </p:nvSpPr>
        <p:spPr>
          <a:xfrm>
            <a:off x="5078215" y="4623224"/>
            <a:ext cx="3578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>
                <a:solidFill>
                  <a:schemeClr val="bg1"/>
                </a:solidFill>
                <a:latin typeface="Montserrat"/>
              </a:rPr>
              <a:t>*прогноз американской ассоциации National Science Foundation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00FC30-1444-1700-484E-FF402505C205}"/>
              </a:ext>
            </a:extLst>
          </p:cNvPr>
          <p:cNvSpPr txBox="1"/>
          <p:nvPr/>
        </p:nvSpPr>
        <p:spPr>
          <a:xfrm>
            <a:off x="5118983" y="728954"/>
            <a:ext cx="6889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Montserrat"/>
              </a:rPr>
              <a:t>10-15 лет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076B60-6158-DF28-9E62-B6BC6B217BD2}"/>
              </a:ext>
            </a:extLst>
          </p:cNvPr>
          <p:cNvSpPr txBox="1"/>
          <p:nvPr/>
        </p:nvSpPr>
        <p:spPr>
          <a:xfrm>
            <a:off x="6188650" y="2094696"/>
            <a:ext cx="29553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>
                <a:solidFill>
                  <a:schemeClr val="bg1"/>
                </a:solidFill>
                <a:latin typeface="Montserrat"/>
              </a:rPr>
              <a:t>увеличить продолжительность жизни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>
                <a:solidFill>
                  <a:schemeClr val="bg1"/>
                </a:solidFill>
                <a:latin typeface="Montserrat"/>
              </a:rPr>
              <a:t>улучшить качество жизни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>
                <a:solidFill>
                  <a:schemeClr val="bg1"/>
                </a:solidFill>
                <a:latin typeface="Montserrat"/>
              </a:rPr>
              <a:t>расширить физические возможности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80983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175329" y="465250"/>
            <a:ext cx="3299768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ПРОГРЕССИВНЫЙ ИСХОД</a:t>
            </a:r>
          </a:p>
        </p:txBody>
      </p:sp>
      <p:sp>
        <p:nvSpPr>
          <p:cNvPr id="215" name="Google Shape;215;p44"/>
          <p:cNvSpPr txBox="1">
            <a:spLocks noGrp="1"/>
          </p:cNvSpPr>
          <p:nvPr>
            <p:ph type="body" idx="1"/>
          </p:nvPr>
        </p:nvSpPr>
        <p:spPr>
          <a:xfrm>
            <a:off x="1978" y="2940680"/>
            <a:ext cx="3503892" cy="22643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u-RU"/>
              <a:t>Увеличение продолжительности жизни в несколько раз.</a:t>
            </a:r>
          </a:p>
          <a:p>
            <a:pPr marL="285750" indent="-285750"/>
            <a:r>
              <a:rPr lang="ru-RU"/>
              <a:t>Решение демографической проблемы пост-индустриального общества.</a:t>
            </a:r>
          </a:p>
          <a:p>
            <a:pPr marL="285750" indent="-285750"/>
            <a:r>
              <a:rPr lang="ru-RU"/>
              <a:t>Изменение структуры и формы семьи, деформация социальных связей</a:t>
            </a:r>
            <a:endParaRPr/>
          </a:p>
        </p:txBody>
      </p:sp>
      <p:cxnSp>
        <p:nvCxnSpPr>
          <p:cNvPr id="216" name="Google Shape;216;p44"/>
          <p:cNvCxnSpPr/>
          <p:nvPr/>
        </p:nvCxnSpPr>
        <p:spPr>
          <a:xfrm>
            <a:off x="401732" y="346091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AC49E-6CA6-4D9E-346F-53551037A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267"/>
          <a:stretch/>
        </p:blipFill>
        <p:spPr>
          <a:xfrm>
            <a:off x="3475097" y="10"/>
            <a:ext cx="5668903" cy="5143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8558F4-0D8F-50F0-E369-18474243C408}"/>
              </a:ext>
            </a:extLst>
          </p:cNvPr>
          <p:cNvSpPr txBox="1"/>
          <p:nvPr/>
        </p:nvSpPr>
        <p:spPr>
          <a:xfrm>
            <a:off x="0" y="1404484"/>
            <a:ext cx="3572832" cy="13647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Наноботы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автономно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и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оперативно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лечат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болезни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человеческого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организма</a:t>
            </a:r>
            <a:r>
              <a:rPr lang="ru-RU">
                <a:solidFill>
                  <a:schemeClr val="lt1"/>
                </a:solidFill>
                <a:latin typeface="Montserrat"/>
                <a:sym typeface="Montserrat"/>
              </a:rPr>
              <a:t> и обслуживают </a:t>
            </a:r>
            <a:r>
              <a:rPr lang="ru-RU" err="1">
                <a:solidFill>
                  <a:schemeClr val="lt1"/>
                </a:solidFill>
                <a:latin typeface="Montserrat"/>
                <a:sym typeface="Montserrat"/>
              </a:rPr>
              <a:t>киберимпланты</a:t>
            </a:r>
            <a:r>
              <a:rPr lang="ru-RU">
                <a:solidFill>
                  <a:schemeClr val="lt1"/>
                </a:solidFill>
                <a:latin typeface="Montserrat"/>
                <a:sym typeface="Montserrat"/>
              </a:rPr>
              <a:t> 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внутри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него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n-US" err="1">
                <a:solidFill>
                  <a:schemeClr val="lt1"/>
                </a:solidFill>
                <a:latin typeface="Montserrat"/>
                <a:sym typeface="Montserrat"/>
              </a:rPr>
              <a:t>самого</a:t>
            </a:r>
            <a:r>
              <a:rPr lang="en-US">
                <a:solidFill>
                  <a:schemeClr val="lt1"/>
                </a:solidFill>
                <a:latin typeface="Montserrat"/>
                <a:sym typeface="Montserra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25769-5AC1-CDE3-04CA-D1E8FA9AEC46}"/>
              </a:ext>
            </a:extLst>
          </p:cNvPr>
          <p:cNvSpPr txBox="1"/>
          <p:nvPr/>
        </p:nvSpPr>
        <p:spPr>
          <a:xfrm>
            <a:off x="175846" y="2672861"/>
            <a:ext cx="23429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2DEEE"/>
                </a:solidFill>
                <a:latin typeface="Montserrat"/>
              </a:rPr>
              <a:t>Влияние на социум</a:t>
            </a:r>
          </a:p>
        </p:txBody>
      </p:sp>
      <p:sp>
        <p:nvSpPr>
          <p:cNvPr id="8" name="Номер слайда 17">
            <a:extLst>
              <a:ext uri="{FF2B5EF4-FFF2-40B4-BE49-F238E27FC236}">
                <a16:creationId xmlns:a16="http://schemas.microsoft.com/office/drawing/2014/main" id="{45622CFD-54D9-3E60-56F7-790180F045C9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 txBox="1">
            <a:spLocks noGrp="1"/>
          </p:cNvSpPr>
          <p:nvPr>
            <p:ph type="title" idx="4"/>
          </p:nvPr>
        </p:nvSpPr>
        <p:spPr>
          <a:xfrm>
            <a:off x="357779" y="32684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НАИБОЛЕЕ ВЕРОЯТНЫЙ ИСХОД</a:t>
            </a:r>
          </a:p>
        </p:txBody>
      </p:sp>
      <p:cxnSp>
        <p:nvCxnSpPr>
          <p:cNvPr id="222" name="Google Shape;222;p45"/>
          <p:cNvCxnSpPr/>
          <p:nvPr/>
        </p:nvCxnSpPr>
        <p:spPr>
          <a:xfrm>
            <a:off x="385400" y="270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A64E852-5984-DF50-C239-2A33D5437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434" y="435825"/>
            <a:ext cx="4123007" cy="4123007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C2C3734-C491-0E7A-F3DB-EE4137F6DCD7}"/>
              </a:ext>
            </a:extLst>
          </p:cNvPr>
          <p:cNvSpPr txBox="1"/>
          <p:nvPr/>
        </p:nvSpPr>
        <p:spPr>
          <a:xfrm>
            <a:off x="121700" y="3098037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Уменьшение смертности и усреднение показателей продолжительности жизни до 80лет.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Уменьшение расходов  и реформирование самой системы  </a:t>
            </a:r>
            <a:r>
              <a:rPr kumimoji="0" lang="ru-RU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здравохранения</a:t>
            </a: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Изменение общественной культуры здоровья.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F5675F-7B77-8F58-B0AA-0FDC1D74E205}"/>
              </a:ext>
            </a:extLst>
          </p:cNvPr>
          <p:cNvSpPr txBox="1"/>
          <p:nvPr/>
        </p:nvSpPr>
        <p:spPr>
          <a:xfrm>
            <a:off x="357779" y="1597031"/>
            <a:ext cx="3924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err="1">
                <a:solidFill>
                  <a:srgbClr val="FFFFFF"/>
                </a:solidFill>
                <a:latin typeface="Montserrat"/>
              </a:rPr>
              <a:t>Наноботы</a:t>
            </a:r>
            <a:r>
              <a:rPr lang="ru-RU">
                <a:solidFill>
                  <a:srgbClr val="FFFFFF"/>
                </a:solidFill>
                <a:latin typeface="Montserrat"/>
              </a:rPr>
              <a:t> перманентно диагностируют болезни, следят за показателями человеческих органов.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2A108-B1CC-64B3-DD99-92AAF378D4E5}"/>
              </a:ext>
            </a:extLst>
          </p:cNvPr>
          <p:cNvSpPr txBox="1"/>
          <p:nvPr/>
        </p:nvSpPr>
        <p:spPr>
          <a:xfrm>
            <a:off x="121700" y="2605761"/>
            <a:ext cx="25507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2DEEE"/>
                </a:solidFill>
                <a:latin typeface="Montserrat"/>
              </a:rPr>
              <a:t>Влияние на социум</a:t>
            </a:r>
          </a:p>
        </p:txBody>
      </p:sp>
      <p:sp>
        <p:nvSpPr>
          <p:cNvPr id="28" name="Номер слайда 17">
            <a:extLst>
              <a:ext uri="{FF2B5EF4-FFF2-40B4-BE49-F238E27FC236}">
                <a16:creationId xmlns:a16="http://schemas.microsoft.com/office/drawing/2014/main" id="{BAEDC1F2-C9DB-EBA1-6DB6-BADA3EEB74E4}"/>
              </a:ext>
            </a:extLst>
          </p:cNvPr>
          <p:cNvSpPr txBox="1">
            <a:spLocks/>
          </p:cNvSpPr>
          <p:nvPr/>
        </p:nvSpPr>
        <p:spPr>
          <a:xfrm>
            <a:off x="8375391" y="4747532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5E41A16-4994-C382-D334-12CED1E7C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60"/>
          <a:stretch/>
        </p:blipFill>
        <p:spPr>
          <a:xfrm flipH="1" flipV="1">
            <a:off x="5023437" y="0"/>
            <a:ext cx="4120563" cy="5143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59D72E-CD76-8C7A-AFB2-B54D36BAF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" r="9187"/>
          <a:stretch/>
        </p:blipFill>
        <p:spPr>
          <a:xfrm>
            <a:off x="-1" y="0"/>
            <a:ext cx="4576205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F3D194-8A18-307E-B45B-732322988974}"/>
              </a:ext>
            </a:extLst>
          </p:cNvPr>
          <p:cNvSpPr txBox="1"/>
          <p:nvPr/>
        </p:nvSpPr>
        <p:spPr>
          <a:xfrm>
            <a:off x="4672114" y="3000426"/>
            <a:ext cx="34401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Превращения человека из субъекта в функцию.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Манипулирование рынка спроса исходя из желаний компаний и государств.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F118C-2BFC-8944-473A-D1794C2E7F6F}"/>
              </a:ext>
            </a:extLst>
          </p:cNvPr>
          <p:cNvSpPr txBox="1"/>
          <p:nvPr/>
        </p:nvSpPr>
        <p:spPr>
          <a:xfrm>
            <a:off x="4845599" y="1593650"/>
            <a:ext cx="3965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err="1">
                <a:solidFill>
                  <a:srgbClr val="FFFFFF"/>
                </a:solidFill>
                <a:latin typeface="Montserrat"/>
              </a:rPr>
              <a:t>Наноботы</a:t>
            </a:r>
            <a:r>
              <a:rPr lang="ru-RU">
                <a:solidFill>
                  <a:srgbClr val="FFFFFF"/>
                </a:solidFill>
                <a:latin typeface="Montserrat"/>
              </a:rPr>
              <a:t> становятся инструментом слежки и контроля со стороны компаний производителей или государств.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A43C8-2575-718F-EA6E-5A271ED83DF2}"/>
              </a:ext>
            </a:extLst>
          </p:cNvPr>
          <p:cNvSpPr txBox="1"/>
          <p:nvPr/>
        </p:nvSpPr>
        <p:spPr>
          <a:xfrm>
            <a:off x="4845599" y="2737670"/>
            <a:ext cx="23968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22DEEE"/>
                </a:solidFill>
                <a:latin typeface="Montserrat"/>
              </a:rPr>
              <a:t>Влияние на социум</a:t>
            </a:r>
          </a:p>
        </p:txBody>
      </p:sp>
      <p:sp>
        <p:nvSpPr>
          <p:cNvPr id="21" name="Номер слайда 17">
            <a:extLst>
              <a:ext uri="{FF2B5EF4-FFF2-40B4-BE49-F238E27FC236}">
                <a16:creationId xmlns:a16="http://schemas.microsoft.com/office/drawing/2014/main" id="{31B0DF0F-E81E-12F1-5C5D-90D66D08C9DE}"/>
              </a:ext>
            </a:extLst>
          </p:cNvPr>
          <p:cNvSpPr txBox="1">
            <a:spLocks/>
          </p:cNvSpPr>
          <p:nvPr/>
        </p:nvSpPr>
        <p:spPr>
          <a:xfrm>
            <a:off x="8217477" y="453697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F65C-E8F9-4BA4-9D19-A2EE6B90483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981A23D5-15D1-1CBC-A36B-1ACB8D779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637" y="87441"/>
            <a:ext cx="5019371" cy="1316296"/>
          </a:xfrm>
        </p:spPr>
        <p:txBody>
          <a:bodyPr/>
          <a:lstStyle/>
          <a:p>
            <a:r>
              <a:rPr lang="ru-RU" sz="3600"/>
              <a:t>РЕГРЕССИВНЫЙ ИСХОД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3EDDDD"/>
      </a:dk1>
      <a:lt1>
        <a:srgbClr val="FFFFFF"/>
      </a:lt1>
      <a:dk2>
        <a:srgbClr val="C6FCFF"/>
      </a:dk2>
      <a:lt2>
        <a:srgbClr val="6BECF3"/>
      </a:lt2>
      <a:accent1>
        <a:srgbClr val="22DEEE"/>
      </a:accent1>
      <a:accent2>
        <a:srgbClr val="C6FCFF"/>
      </a:accent2>
      <a:accent3>
        <a:srgbClr val="81EBEB"/>
      </a:accent3>
      <a:accent4>
        <a:srgbClr val="038B99"/>
      </a:accent4>
      <a:accent5>
        <a:srgbClr val="40B6B6"/>
      </a:accent5>
      <a:accent6>
        <a:srgbClr val="09818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Microsoft Office PowerPoint</Application>
  <PresentationFormat>Экран (16:9)</PresentationFormat>
  <Paragraphs>142</Paragraphs>
  <Slides>16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Futuristic Background by Slidesgo</vt:lpstr>
      <vt:lpstr>Глобальный шоколад</vt:lpstr>
      <vt:lpstr>Сметанин Егор Алексеевич</vt:lpstr>
      <vt:lpstr>Презентация PowerPoint</vt:lpstr>
      <vt:lpstr>НАНОЛИКБЕЗ</vt:lpstr>
      <vt:lpstr>ПРИМЕНЕНИЕ НАНОТЕХНОЛОГИЙ</vt:lpstr>
      <vt:lpstr>Презентация PowerPoint</vt:lpstr>
      <vt:lpstr>ПРОГРЕССИВНЫЙ ИСХОД</vt:lpstr>
      <vt:lpstr>НАИБОЛЕЕ ВЕРОЯТНЫЙ ИСХОД</vt:lpstr>
      <vt:lpstr>РЕГРЕССИВНЫЙ ИСХОД</vt:lpstr>
      <vt:lpstr>СТАГНАЦИОННЫЙ ИСХОД</vt:lpstr>
      <vt:lpstr>ПРОБЛЕМЫ</vt:lpstr>
      <vt:lpstr>ПРОБЛЕМЫ</vt:lpstr>
      <vt:lpstr>Презентация PowerPoint</vt:lpstr>
      <vt:lpstr>ЗАКЛЮЧЕНИЕ</vt:lpstr>
      <vt:lpstr>НАШИ ПЛАНЫ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Глобальный предикт</dc:title>
  <dc:creator>User</dc:creator>
  <cp:lastModifiedBy>Быканова Ульяна Федоровна</cp:lastModifiedBy>
  <cp:revision>2</cp:revision>
  <dcterms:modified xsi:type="dcterms:W3CDTF">2024-02-06T12:26:57Z</dcterms:modified>
</cp:coreProperties>
</file>