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4" r:id="rId4"/>
    <p:sldId id="266" r:id="rId5"/>
    <p:sldId id="259" r:id="rId6"/>
    <p:sldId id="265" r:id="rId7"/>
    <p:sldId id="267" r:id="rId8"/>
    <p:sldId id="261" r:id="rId9"/>
    <p:sldId id="268" r:id="rId10"/>
    <p:sldId id="269" r:id="rId11"/>
    <p:sldId id="25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5" autoAdjust="0"/>
    <p:restoredTop sz="94646"/>
  </p:normalViewPr>
  <p:slideViewPr>
    <p:cSldViewPr snapToGrid="0">
      <p:cViewPr varScale="1">
        <p:scale>
          <a:sx n="83" d="100"/>
          <a:sy n="83" d="100"/>
        </p:scale>
        <p:origin x="55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E7908-8E04-4713-A643-E94D1D448569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43390-F638-4F3D-B9F8-32F6E8A8F8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926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3390-F638-4F3D-B9F8-32F6E8A8F8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743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43390-F638-4F3D-B9F8-32F6E8A8F8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2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0A97-5359-47A7-A715-1C51450D94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CECF-48AD-40D3-9D57-0EE468C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6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0A97-5359-47A7-A715-1C51450D94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CECF-48AD-40D3-9D57-0EE468C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190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0A97-5359-47A7-A715-1C51450D94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CECF-48AD-40D3-9D57-0EE468C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125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0A97-5359-47A7-A715-1C51450D94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CECF-48AD-40D3-9D57-0EE468C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207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0A97-5359-47A7-A715-1C51450D94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CECF-48AD-40D3-9D57-0EE468C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799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0A97-5359-47A7-A715-1C51450D94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CECF-48AD-40D3-9D57-0EE468C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97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0A97-5359-47A7-A715-1C51450D94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CECF-48AD-40D3-9D57-0EE468C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78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0A97-5359-47A7-A715-1C51450D94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CECF-48AD-40D3-9D57-0EE468C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975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0A97-5359-47A7-A715-1C51450D94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CECF-48AD-40D3-9D57-0EE468C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67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0A97-5359-47A7-A715-1C51450D94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CECF-48AD-40D3-9D57-0EE468C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64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80A97-5359-47A7-A715-1C51450D94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8CECF-48AD-40D3-9D57-0EE468C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788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80A97-5359-47A7-A715-1C51450D94DC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8CECF-48AD-40D3-9D57-0EE468C827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95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023" y="1366981"/>
            <a:ext cx="6126788" cy="4595091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73745"/>
            <a:ext cx="11988800" cy="1394837"/>
          </a:xfrm>
        </p:spPr>
        <p:txBody>
          <a:bodyPr>
            <a:normAutofit/>
          </a:bodyPr>
          <a:lstStyle/>
          <a:p>
            <a:r>
              <a:rPr lang="ru-RU" sz="6600" dirty="0">
                <a:latin typeface="Bahnschrift SemiBold" panose="020B0502040204020203" pitchFamily="34" charset="0"/>
              </a:rPr>
              <a:t>«КРИТИКАНЫ-ОПТИМИСТЫ»</a:t>
            </a:r>
            <a:endParaRPr lang="en-US" sz="6600" dirty="0">
              <a:latin typeface="Bahnschrift SemiBold" panose="020B0502040204020203" pitchFamily="34" charset="0"/>
            </a:endParaRPr>
          </a:p>
          <a:p>
            <a:endParaRPr lang="ru-RU" sz="6600" dirty="0">
              <a:latin typeface="Bahnschrift SemiBold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4872" y="6040582"/>
            <a:ext cx="1080654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smtClean="0">
                <a:latin typeface="Bahnschrift SemiBold" panose="020B0502040204020203" pitchFamily="34" charset="0"/>
              </a:rPr>
              <a:t>Тема</a:t>
            </a:r>
            <a:r>
              <a:rPr lang="en-US" sz="2800" dirty="0" smtClean="0">
                <a:latin typeface="Bahnschrift SemiBold" panose="020B0502040204020203" pitchFamily="34" charset="0"/>
              </a:rPr>
              <a:t>: </a:t>
            </a:r>
            <a:r>
              <a:rPr lang="ru-RU" sz="2800" dirty="0" smtClean="0">
                <a:latin typeface="Bahnschrift SemiBold" panose="020B0502040204020203" pitchFamily="34" charset="0"/>
              </a:rPr>
              <a:t>Будущее окружающей среды и устойчивого развития </a:t>
            </a:r>
            <a:endParaRPr lang="ru-RU" sz="28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98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446579" y="2686398"/>
            <a:ext cx="1899920" cy="156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Bahnschrift SemiBold" panose="020B0502040204020203" pitchFamily="34" charset="0"/>
              </a:rPr>
              <a:t>Биота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375774" y="16167"/>
            <a:ext cx="1899920" cy="148269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SemiBold" panose="020B0502040204020203" pitchFamily="34" charset="0"/>
              </a:rPr>
              <a:t>Человек</a:t>
            </a:r>
          </a:p>
        </p:txBody>
      </p:sp>
      <p:sp>
        <p:nvSpPr>
          <p:cNvPr id="9" name="Овал 8"/>
          <p:cNvSpPr/>
          <p:nvPr/>
        </p:nvSpPr>
        <p:spPr>
          <a:xfrm>
            <a:off x="9758218" y="2735477"/>
            <a:ext cx="1899920" cy="15646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Bahnschrift SemiBold" panose="020B0502040204020203" pitchFamily="34" charset="0"/>
              </a:rPr>
              <a:t>Разум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100119" y="1205581"/>
            <a:ext cx="2849880" cy="14249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544619" y="3369893"/>
            <a:ext cx="7061200" cy="988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 flipV="1">
            <a:off x="7385859" y="1298289"/>
            <a:ext cx="2753360" cy="15633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2449653" y="1648290"/>
            <a:ext cx="2959100" cy="1351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 rot="1886256">
            <a:off x="7619540" y="1982965"/>
            <a:ext cx="4170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Обогащает  деятельность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25238" y="3537182"/>
            <a:ext cx="417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Улучшение понимания (новые теории, знания, развитие науки)</a:t>
            </a:r>
          </a:p>
        </p:txBody>
      </p:sp>
      <p:sp>
        <p:nvSpPr>
          <p:cNvPr id="34" name="TextBox 33"/>
          <p:cNvSpPr txBox="1"/>
          <p:nvPr/>
        </p:nvSpPr>
        <p:spPr>
          <a:xfrm rot="20186692">
            <a:off x="2989649" y="2068434"/>
            <a:ext cx="3606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Снижение негативного воздействия</a:t>
            </a:r>
          </a:p>
        </p:txBody>
      </p:sp>
      <p:sp>
        <p:nvSpPr>
          <p:cNvPr id="35" name="TextBox 34"/>
          <p:cNvSpPr txBox="1"/>
          <p:nvPr/>
        </p:nvSpPr>
        <p:spPr>
          <a:xfrm rot="20089670">
            <a:off x="1791453" y="950341"/>
            <a:ext cx="4170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Улучшаются условия жизнедеятельности человека</a:t>
            </a:r>
          </a:p>
        </p:txBody>
      </p:sp>
      <p:sp>
        <p:nvSpPr>
          <p:cNvPr id="2" name="Овал 1"/>
          <p:cNvSpPr/>
          <p:nvPr/>
        </p:nvSpPr>
        <p:spPr>
          <a:xfrm>
            <a:off x="5247179" y="4107196"/>
            <a:ext cx="2138680" cy="15987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Bahnschrift SemiBold" panose="020B0502040204020203" pitchFamily="34" charset="0"/>
              </a:rPr>
              <a:t>Этические правила</a:t>
            </a:r>
            <a:endParaRPr lang="ru-RU" sz="2000" dirty="0">
              <a:latin typeface="Bahnschrift SemiBold" panose="020B0502040204020203" pitchFamily="34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7423959" y="3670653"/>
            <a:ext cx="2296159" cy="111272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6319408" y="1567189"/>
            <a:ext cx="6326" cy="245376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139768">
            <a:off x="6503761" y="2375211"/>
            <a:ext cx="32219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Bahnschrift SemiBold" panose="020B0502040204020203" pitchFamily="34" charset="0"/>
              </a:rPr>
              <a:t>Этические правила поведения государств, социумов и людей в среде обитания</a:t>
            </a:r>
            <a:endParaRPr lang="ru-RU" sz="1400" dirty="0">
              <a:latin typeface="Bahnschrift SemiBold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751685" y="4523838"/>
            <a:ext cx="36753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  <a:latin typeface="Bahnschrift SemiBold" panose="020B0502040204020203" pitchFamily="34" charset="0"/>
              </a:rPr>
              <a:t>Научно-технический </a:t>
            </a:r>
            <a:r>
              <a:rPr lang="ru-RU" dirty="0" smtClean="0">
                <a:solidFill>
                  <a:srgbClr val="FFC000"/>
                </a:solidFill>
                <a:latin typeface="Bahnschrift SemiBold" panose="020B0502040204020203" pitchFamily="34" charset="0"/>
              </a:rPr>
              <a:t>прогресс</a:t>
            </a:r>
            <a:endParaRPr lang="ru-RU" dirty="0">
              <a:solidFill>
                <a:srgbClr val="FFC000"/>
              </a:solidFill>
              <a:latin typeface="Bahnschrift SemiBold" panose="020B0502040204020203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Гармоничное </a:t>
            </a:r>
            <a:r>
              <a:rPr lang="ru-RU" dirty="0">
                <a:solidFill>
                  <a:srgbClr val="C00000"/>
                </a:solidFill>
                <a:latin typeface="Bahnschrift SemiBold" panose="020B0502040204020203" pitchFamily="34" charset="0"/>
              </a:rPr>
              <a:t>развитие </a:t>
            </a:r>
            <a:r>
              <a:rPr lang="ru-RU" dirty="0" err="1">
                <a:solidFill>
                  <a:srgbClr val="C00000"/>
                </a:solidFill>
                <a:latin typeface="Bahnschrift SemiBold" panose="020B0502040204020203" pitchFamily="34" charset="0"/>
              </a:rPr>
              <a:t>социобиотехнологических</a:t>
            </a:r>
            <a:r>
              <a:rPr lang="ru-RU" dirty="0">
                <a:solidFill>
                  <a:srgbClr val="C00000"/>
                </a:solidFill>
                <a:latin typeface="Bahnschrift SemiBold" panose="020B0502040204020203" pitchFamily="34" charset="0"/>
              </a:rPr>
              <a:t> систем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521" y="5567455"/>
            <a:ext cx="47662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Появление недружественной для человека техногенной среды</a:t>
            </a:r>
          </a:p>
          <a:p>
            <a:r>
              <a:rPr lang="ru-RU" dirty="0">
                <a:solidFill>
                  <a:srgbClr val="FFC000"/>
                </a:solidFill>
                <a:latin typeface="Bahnschrift SemiBold" panose="020B0502040204020203" pitchFamily="34" charset="0"/>
              </a:rPr>
              <a:t>Математическое определение и прогнозирование экологических рисков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88" y="33595"/>
            <a:ext cx="3054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Патогенность среды</a:t>
            </a:r>
            <a:endParaRPr lang="ru-RU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704695" y="5705954"/>
            <a:ext cx="4006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ahnschrift SemiBold" panose="020B0502040204020203" pitchFamily="34" charset="0"/>
              </a:rPr>
              <a:t>Создание глобальной общедоступной базы данных состояния среды обитания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771954" y="0"/>
            <a:ext cx="27191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Bahnschrift SemiBold" panose="020B0502040204020203" pitchFamily="34" charset="0"/>
              </a:rPr>
              <a:t>Жизнедеятельность человека и социума</a:t>
            </a:r>
          </a:p>
          <a:p>
            <a:r>
              <a:rPr lang="ru-RU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Техногенные </a:t>
            </a:r>
            <a:endParaRPr lang="ru-RU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r>
              <a:rPr lang="ru-RU" dirty="0">
                <a:solidFill>
                  <a:srgbClr val="C00000"/>
                </a:solidFill>
                <a:latin typeface="Bahnschrift SemiBold" panose="020B0502040204020203" pitchFamily="34" charset="0"/>
              </a:rPr>
              <a:t>Природные и антропогенные объекты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29411" y="310949"/>
            <a:ext cx="30107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ED7D31">
                    <a:lumMod val="75000"/>
                  </a:srgbClr>
                </a:solidFill>
                <a:latin typeface="Bahnschrift SemiBold" panose="020B0502040204020203" pitchFamily="34" charset="0"/>
              </a:rPr>
              <a:t>Расшифровка и идентификация генома человека</a:t>
            </a: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-162895" y="1312016"/>
            <a:ext cx="2248965" cy="80337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solidFill>
                  <a:srgbClr val="ED7D31">
                    <a:lumMod val="75000"/>
                  </a:srgbClr>
                </a:solidFill>
                <a:latin typeface="Bahnschrift SemiBold" panose="020B0502040204020203" pitchFamily="34" charset="0"/>
              </a:rPr>
              <a:t>Диагностика и лечение некоторых  </a:t>
            </a:r>
            <a:r>
              <a:rPr lang="ru-RU" sz="3200" dirty="0" smtClean="0">
                <a:solidFill>
                  <a:srgbClr val="ED7D31">
                    <a:lumMod val="75000"/>
                  </a:srgbClr>
                </a:solidFill>
                <a:latin typeface="Bahnschrift SemiBold" panose="020B0502040204020203" pitchFamily="34" charset="0"/>
              </a:rPr>
              <a:t>наследственных</a:t>
            </a:r>
            <a:r>
              <a:rPr lang="ru-RU" sz="2600" dirty="0" smtClean="0">
                <a:solidFill>
                  <a:srgbClr val="ED7D31">
                    <a:lumMod val="75000"/>
                  </a:srgbClr>
                </a:solidFill>
                <a:latin typeface="Bahnschrift SemiBold" panose="020B0502040204020203" pitchFamily="34" charset="0"/>
              </a:rPr>
              <a:t> заболеваний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792889" y="5724167"/>
            <a:ext cx="4717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Люди должны уметь договариваться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0897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545" y="143453"/>
            <a:ext cx="8173065" cy="1124462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Спасибо за внимание</a:t>
            </a:r>
            <a:endParaRPr lang="ru-RU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9588"/>
            <a:ext cx="4547420" cy="468737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latin typeface="Bahnschrift SemiBold" panose="020B0502040204020203" pitchFamily="34" charset="0"/>
              </a:rPr>
              <a:t>Клементьев</a:t>
            </a:r>
            <a:r>
              <a:rPr lang="ru-RU" dirty="0">
                <a:latin typeface="Bahnschrift SemiBold" panose="020B0502040204020203" pitchFamily="34" charset="0"/>
              </a:rPr>
              <a:t> Святослав  - капитан </a:t>
            </a:r>
            <a:r>
              <a:rPr lang="ru-RU" dirty="0" smtClean="0">
                <a:latin typeface="Bahnschrift SemiBold" panose="020B0502040204020203" pitchFamily="34" charset="0"/>
              </a:rPr>
              <a:t>(Казань)</a:t>
            </a:r>
            <a:endParaRPr lang="en-US" dirty="0" smtClean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en-US" dirty="0">
                <a:latin typeface="Bahnschrift SemiBold" panose="020B0502040204020203" pitchFamily="34" charset="0"/>
              </a:rPr>
              <a:t>s</a:t>
            </a:r>
            <a:r>
              <a:rPr lang="en-US" dirty="0" smtClean="0">
                <a:latin typeface="Bahnschrift SemiBold" panose="020B0502040204020203" pitchFamily="34" charset="0"/>
              </a:rPr>
              <a:t>lava_klementev3715@mail.ri</a:t>
            </a:r>
            <a:endParaRPr lang="ru-RU" dirty="0">
              <a:latin typeface="Bahnschrift SemiBold" panose="020B0502040204020203" pitchFamily="34" charset="0"/>
            </a:endParaRPr>
          </a:p>
          <a:p>
            <a:r>
              <a:rPr lang="ru-RU" dirty="0">
                <a:latin typeface="Bahnschrift SemiBold" panose="020B0502040204020203" pitchFamily="34" charset="0"/>
              </a:rPr>
              <a:t>Хасанова </a:t>
            </a:r>
            <a:r>
              <a:rPr lang="ru-RU" dirty="0" err="1">
                <a:latin typeface="Bahnschrift SemiBold" panose="020B0502040204020203" pitchFamily="34" charset="0"/>
              </a:rPr>
              <a:t>Айгуль</a:t>
            </a:r>
            <a:r>
              <a:rPr lang="ru-RU" dirty="0">
                <a:latin typeface="Bahnschrift SemiBold" panose="020B0502040204020203" pitchFamily="34" charset="0"/>
              </a:rPr>
              <a:t> – заместитель </a:t>
            </a:r>
            <a:r>
              <a:rPr lang="ru-RU" dirty="0" smtClean="0">
                <a:latin typeface="Bahnschrift SemiBold" panose="020B0502040204020203" pitchFamily="34" charset="0"/>
              </a:rPr>
              <a:t>капитана</a:t>
            </a:r>
            <a:r>
              <a:rPr lang="en-US" dirty="0" smtClean="0">
                <a:latin typeface="Bahnschrift SemiBold" panose="020B0502040204020203" pitchFamily="34" charset="0"/>
              </a:rPr>
              <a:t> (</a:t>
            </a:r>
            <a:r>
              <a:rPr lang="ru-RU" dirty="0" smtClean="0">
                <a:latin typeface="Bahnschrift SemiBold" panose="020B0502040204020203" pitchFamily="34" charset="0"/>
              </a:rPr>
              <a:t>Казань)</a:t>
            </a:r>
            <a:endParaRPr lang="en-US" dirty="0" smtClean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Bahnschrift SemiBold" panose="020B0502040204020203" pitchFamily="34" charset="0"/>
              </a:rPr>
              <a:t>hasanovaaigyl@mail.ru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Гульнара </a:t>
            </a:r>
            <a:r>
              <a:rPr lang="ru-RU" dirty="0" err="1">
                <a:latin typeface="Bahnschrift SemiBold" panose="020B0502040204020203" pitchFamily="34" charset="0"/>
              </a:rPr>
              <a:t>Ромашкина</a:t>
            </a:r>
            <a:r>
              <a:rPr lang="ru-RU" dirty="0">
                <a:latin typeface="Bahnschrift SemiBold" panose="020B0502040204020203" pitchFamily="34" charset="0"/>
              </a:rPr>
              <a:t> – критик </a:t>
            </a:r>
            <a:r>
              <a:rPr lang="ru-RU" dirty="0" smtClean="0">
                <a:latin typeface="Bahnschrift SemiBold" panose="020B0502040204020203" pitchFamily="34" charset="0"/>
              </a:rPr>
              <a:t>представлений (Тюмень)</a:t>
            </a:r>
          </a:p>
          <a:p>
            <a:pPr marL="0" indent="0">
              <a:buNone/>
            </a:pPr>
            <a:r>
              <a:rPr lang="en-US" dirty="0" smtClean="0">
                <a:latin typeface="Bahnschrift SemiBold" panose="020B0502040204020203" pitchFamily="34" charset="0"/>
              </a:rPr>
              <a:t>gr36@mail.ru</a:t>
            </a:r>
          </a:p>
          <a:p>
            <a:r>
              <a:rPr lang="ru-RU" dirty="0" smtClean="0">
                <a:latin typeface="Bahnschrift SemiBold" panose="020B0502040204020203" pitchFamily="34" charset="0"/>
              </a:rPr>
              <a:t>Коробов </a:t>
            </a:r>
            <a:r>
              <a:rPr lang="ru-RU" dirty="0">
                <a:latin typeface="Bahnschrift SemiBold" panose="020B0502040204020203" pitchFamily="34" charset="0"/>
              </a:rPr>
              <a:t>Владимир – «ложка </a:t>
            </a:r>
            <a:r>
              <a:rPr lang="ru-RU" dirty="0" smtClean="0">
                <a:latin typeface="Bahnschrift SemiBold" panose="020B0502040204020203" pitchFamily="34" charset="0"/>
              </a:rPr>
              <a:t>дегтя»</a:t>
            </a:r>
            <a:r>
              <a:rPr lang="en-US" dirty="0" smtClean="0">
                <a:latin typeface="Bahnschrift SemiBold" panose="020B0502040204020203" pitchFamily="34" charset="0"/>
              </a:rPr>
              <a:t> (</a:t>
            </a:r>
            <a:r>
              <a:rPr lang="ru-RU" dirty="0" smtClean="0">
                <a:latin typeface="Bahnschrift SemiBold" panose="020B0502040204020203" pitchFamily="34" charset="0"/>
              </a:rPr>
              <a:t>Москва)</a:t>
            </a:r>
            <a:endParaRPr lang="en-US" dirty="0" smtClean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Bahnschrift SemiBold" panose="020B0502040204020203" pitchFamily="34" charset="0"/>
              </a:rPr>
              <a:t>szoioran@mail.ru</a:t>
            </a:r>
            <a:endParaRPr lang="ru-RU" dirty="0" smtClean="0">
              <a:latin typeface="Bahnschrift SemiBold" panose="020B0502040204020203" pitchFamily="34" charset="0"/>
            </a:endParaRPr>
          </a:p>
          <a:p>
            <a:endParaRPr lang="ru-RU" dirty="0">
              <a:latin typeface="Bahnschrift SemiBold" panose="020B0502040204020203" pitchFamily="34" charset="0"/>
            </a:endParaRPr>
          </a:p>
        </p:txBody>
      </p:sp>
      <p:pic>
        <p:nvPicPr>
          <p:cNvPr id="5" name="Рисунок 4" descr="Изображение выглядит как дерево, трава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21CF39C-37E7-FA96-5CD3-289B0C2180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625" y="927357"/>
            <a:ext cx="6528620" cy="489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128" y="171161"/>
            <a:ext cx="7280563" cy="95567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Вопросы</a:t>
            </a:r>
            <a:endParaRPr lang="ru-RU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38472" y="365125"/>
            <a:ext cx="4241800" cy="5001202"/>
          </a:xfrm>
        </p:spPr>
        <p:txBody>
          <a:bodyPr>
            <a:normAutofit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Что такое «окружающая среда»? </a:t>
            </a:r>
            <a:endParaRPr lang="ru-RU" dirty="0" smtClean="0">
              <a:latin typeface="Bahnschrift SemiBold" panose="020B0502040204020203" pitchFamily="34" charset="0"/>
            </a:endParaRPr>
          </a:p>
          <a:p>
            <a:r>
              <a:rPr lang="ru-RU" dirty="0" smtClean="0">
                <a:latin typeface="Bahnschrift SemiBold" panose="020B0502040204020203" pitchFamily="34" charset="0"/>
              </a:rPr>
              <a:t>Что </a:t>
            </a:r>
            <a:r>
              <a:rPr lang="ru-RU" dirty="0">
                <a:latin typeface="Bahnschrift SemiBold" panose="020B0502040204020203" pitchFamily="34" charset="0"/>
              </a:rPr>
              <a:t>такое «устойчивое развитие» </a:t>
            </a:r>
            <a:r>
              <a:rPr lang="en-US" dirty="0">
                <a:latin typeface="Bahnschrift SemiBold" panose="020B0502040204020203" pitchFamily="34" charset="0"/>
              </a:rPr>
              <a:t>SYSSTABILITY</a:t>
            </a:r>
            <a:r>
              <a:rPr lang="ru-RU" dirty="0">
                <a:latin typeface="Bahnschrift SemiBold" panose="020B0502040204020203" pitchFamily="34" charset="0"/>
              </a:rPr>
              <a:t>? </a:t>
            </a:r>
          </a:p>
        </p:txBody>
      </p:sp>
      <p:pic>
        <p:nvPicPr>
          <p:cNvPr id="4" name="Picture 2" descr="Sustainable development goals - Bellona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45" y="953823"/>
            <a:ext cx="6659418" cy="479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370618" y="4581497"/>
            <a:ext cx="46089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Человеческая </a:t>
            </a:r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деятельность не должна выводить </a:t>
            </a:r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среду</a:t>
            </a:r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за </a:t>
            </a:r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пределы естественных границ </a:t>
            </a:r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изменчивости.</a:t>
            </a:r>
            <a:endParaRPr lang="ru-RU" sz="24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53744" y="2459326"/>
            <a:ext cx="438381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Bahnschrift SemiBold" panose="020B0502040204020203" pitchFamily="34" charset="0"/>
              </a:rPr>
              <a:t>Промежуточные задачи: </a:t>
            </a:r>
            <a:endParaRPr lang="ru-RU" sz="2800" dirty="0">
              <a:latin typeface="Bahnschrift SemiBold" panose="020B0502040204020203" pitchFamily="34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Выработка </a:t>
            </a:r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согласованного определения, критериев оценки </a:t>
            </a:r>
            <a:endParaRPr lang="ru-RU" sz="24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05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Мы открыты к сотрудничеству и долгосрочному партнерству в сфере Устойчивого  Развития!&quot;. Речь Генерального Директора А. Н. Пешехонова - Global  Performance Improvement In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76" y="1140801"/>
            <a:ext cx="6863203" cy="482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84656" y="1764143"/>
            <a:ext cx="4193308" cy="2935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Bahnschrift SemiBold" panose="020B0502040204020203" pitchFamily="34" charset="0"/>
              </a:rPr>
              <a:t>Кого будет окружать среда? Человека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Bahnschrift SemiBold" panose="020B0502040204020203" pitchFamily="34" charset="0"/>
              </a:rPr>
              <a:t> Куда будет направлено развитие? Человек хочет быть здоровым, жить долго и </a:t>
            </a:r>
            <a:r>
              <a:rPr lang="ru-RU" sz="2800" dirty="0" smtClean="0">
                <a:solidFill>
                  <a:prstClr val="black"/>
                </a:solidFill>
                <a:latin typeface="Bahnschrift SemiBold" panose="020B0502040204020203" pitchFamily="34" charset="0"/>
              </a:rPr>
              <a:t>счастливо!</a:t>
            </a:r>
            <a:endParaRPr lang="ru-RU" sz="2800" dirty="0">
              <a:solidFill>
                <a:prstClr val="black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" y="230909"/>
            <a:ext cx="9368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Bahnschrift SemiBold" panose="020B0502040204020203" pitchFamily="34" charset="0"/>
              </a:rPr>
              <a:t>Сферы, которые затрагивает концепция</a:t>
            </a:r>
            <a:r>
              <a:rPr lang="en-US" sz="2800" dirty="0" smtClean="0">
                <a:latin typeface="Bahnschrift SemiBold" panose="020B0502040204020203" pitchFamily="34" charset="0"/>
              </a:rPr>
              <a:t> SYSSTABILITY</a:t>
            </a:r>
            <a:r>
              <a:rPr lang="ru-RU" sz="2800" dirty="0" smtClean="0">
                <a:latin typeface="Bahnschrift SemiBold" panose="020B0502040204020203" pitchFamily="34" charset="0"/>
              </a:rPr>
              <a:t> </a:t>
            </a:r>
            <a:endParaRPr lang="ru-RU" sz="2800" dirty="0">
              <a:latin typeface="Bahnschrift SemiBol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80262" y="5264727"/>
            <a:ext cx="18020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Заблуждения? </a:t>
            </a:r>
          </a:p>
          <a:p>
            <a:r>
              <a:rPr lang="ru-RU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Преодоление?</a:t>
            </a:r>
          </a:p>
          <a:p>
            <a:r>
              <a:rPr lang="ru-RU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Спекуляции?</a:t>
            </a:r>
          </a:p>
          <a:p>
            <a:r>
              <a:rPr lang="ru-RU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Манипуляции?</a:t>
            </a:r>
          </a:p>
        </p:txBody>
      </p:sp>
    </p:spTree>
    <p:extLst>
      <p:ext uri="{BB962C8B-B14F-4D97-AF65-F5344CB8AC3E}">
        <p14:creationId xmlns:p14="http://schemas.microsoft.com/office/powerpoint/2010/main" val="14775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35280" y="162560"/>
            <a:ext cx="5455920" cy="2550159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Вероятные сценарии развития к </a:t>
            </a:r>
            <a:r>
              <a:rPr lang="ru-RU" dirty="0" smtClean="0">
                <a:latin typeface="Bahnschrift SemiBold" panose="020B0502040204020203" pitchFamily="34" charset="0"/>
              </a:rPr>
              <a:t>2100 </a:t>
            </a:r>
            <a:r>
              <a:rPr lang="ru-RU" dirty="0">
                <a:latin typeface="Bahnschrift SemiBold" panose="020B0502040204020203" pitchFamily="34" charset="0"/>
              </a:rPr>
              <a:t>г.</a:t>
            </a:r>
            <a:r>
              <a:rPr lang="en-US" dirty="0">
                <a:latin typeface="Bahnschrift SemiBold" panose="020B0502040204020203" pitchFamily="34" charset="0"/>
              </a:rPr>
              <a:t> </a:t>
            </a:r>
            <a:endParaRPr lang="ru-RU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1. Патогенность среды</a:t>
            </a:r>
            <a:endParaRPr lang="ru-RU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2. Создание глобальной общедоступной базы данных состояния среды обитания</a:t>
            </a:r>
            <a:endParaRPr lang="ru-RU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248400" y="162560"/>
            <a:ext cx="5791200" cy="208280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Bahnschrift SemiBold" panose="020B0502040204020203" pitchFamily="34" charset="0"/>
              </a:rPr>
              <a:t>Движущая </a:t>
            </a:r>
            <a:r>
              <a:rPr lang="ru-RU" dirty="0" smtClean="0">
                <a:latin typeface="Bahnschrift SemiBold" panose="020B0502040204020203" pitchFamily="34" charset="0"/>
              </a:rPr>
              <a:t>сила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1.1 </a:t>
            </a:r>
            <a:r>
              <a:rPr lang="ru-RU" dirty="0">
                <a:solidFill>
                  <a:srgbClr val="002060"/>
                </a:solidFill>
                <a:latin typeface="Bahnschrift SemiBold" panose="020B0502040204020203" pitchFamily="34" charset="0"/>
              </a:rPr>
              <a:t>Естественная и антропогенная мутация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1.2</a:t>
            </a:r>
            <a:r>
              <a:rPr lang="ru-RU" dirty="0">
                <a:solidFill>
                  <a:srgbClr val="002060"/>
                </a:solidFill>
                <a:latin typeface="Bahnschrift SemiBold" panose="020B0502040204020203" pitchFamily="34" charset="0"/>
              </a:rPr>
              <a:t>. Плотность заселенностей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2.1 Международные организации </a:t>
            </a: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122" name="Picture 2" descr="Стафилококк: как выявить и вылечить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9902"/>
            <a:ext cx="4197354" cy="293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880" y="3876675"/>
            <a:ext cx="4770120" cy="29813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5730" y="2603093"/>
            <a:ext cx="74688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Bahnschrift SemiBold" panose="020B0502040204020203" pitchFamily="34" charset="0"/>
              </a:rPr>
              <a:t>Человек может сам выбирать в каких условиях он хочет жить</a:t>
            </a:r>
          </a:p>
        </p:txBody>
      </p:sp>
    </p:spTree>
    <p:extLst>
      <p:ext uri="{BB962C8B-B14F-4D97-AF65-F5344CB8AC3E}">
        <p14:creationId xmlns:p14="http://schemas.microsoft.com/office/powerpoint/2010/main" val="10238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82881" y="2965491"/>
            <a:ext cx="5730240" cy="35960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Bahnschrift SemiBold" panose="020B0502040204020203" pitchFamily="34" charset="0"/>
              </a:rPr>
              <a:t>Вероятные сценарии развития к </a:t>
            </a:r>
            <a:r>
              <a:rPr lang="ru-RU" dirty="0" smtClean="0">
                <a:latin typeface="Bahnschrift SemiBold" panose="020B0502040204020203" pitchFamily="34" charset="0"/>
              </a:rPr>
              <a:t>2</a:t>
            </a:r>
            <a:r>
              <a:rPr lang="en-US" dirty="0" smtClean="0">
                <a:latin typeface="Bahnschrift SemiBold" panose="020B0502040204020203" pitchFamily="34" charset="0"/>
              </a:rPr>
              <a:t>100</a:t>
            </a:r>
            <a:r>
              <a:rPr lang="ru-RU" dirty="0" smtClean="0">
                <a:latin typeface="Bahnschrift SemiBold" panose="020B0502040204020203" pitchFamily="34" charset="0"/>
              </a:rPr>
              <a:t> </a:t>
            </a:r>
            <a:r>
              <a:rPr lang="ru-RU" dirty="0">
                <a:latin typeface="Bahnschrift SemiBold" panose="020B0502040204020203" pitchFamily="34" charset="0"/>
              </a:rPr>
              <a:t>г.</a:t>
            </a:r>
            <a:r>
              <a:rPr lang="en-US" dirty="0">
                <a:latin typeface="Bahnschrift SemiBold" panose="020B0502040204020203" pitchFamily="34" charset="0"/>
              </a:rPr>
              <a:t> </a:t>
            </a:r>
            <a:endParaRPr lang="ru-RU" dirty="0"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Мусор –</a:t>
            </a:r>
          </a:p>
          <a:p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Станет единственным воспроизводимым ресурсом </a:t>
            </a:r>
            <a:endParaRPr lang="ru-RU" sz="24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Сырье и энергия для </a:t>
            </a:r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новых производств </a:t>
            </a:r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(материалы</a:t>
            </a:r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, </a:t>
            </a:r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продукты, электростанции </a:t>
            </a:r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и т.д</a:t>
            </a:r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.)</a:t>
            </a:r>
          </a:p>
          <a:p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р</a:t>
            </a:r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азвитие мирового мусорного рынка</a:t>
            </a:r>
            <a:endParaRPr lang="ru-RU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00123" y="3362037"/>
            <a:ext cx="5598160" cy="3270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Bahnschrift SemiBold" panose="020B0502040204020203" pitchFamily="34" charset="0"/>
              </a:rPr>
              <a:t>Движущая сила</a:t>
            </a:r>
          </a:p>
          <a:p>
            <a:pPr marL="0" indent="0">
              <a:buNone/>
            </a:pPr>
            <a:endParaRPr lang="ru-RU" dirty="0">
              <a:latin typeface="Bahnschrift SemiBold" panose="020B0502040204020203" pitchFamily="34" charset="0"/>
            </a:endParaRPr>
          </a:p>
          <a:p>
            <a:pPr marL="0" indent="0"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Жизнедеятельность </a:t>
            </a:r>
            <a:r>
              <a:rPr lang="ru-RU" sz="2400" dirty="0">
                <a:solidFill>
                  <a:srgbClr val="C00000"/>
                </a:solidFill>
                <a:latin typeface="Bahnschrift SemiBold" panose="020B0502040204020203" pitchFamily="34" charset="0"/>
              </a:rPr>
              <a:t>человека и социума</a:t>
            </a:r>
          </a:p>
          <a:p>
            <a:pPr marL="0" indent="0"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Техногенез</a:t>
            </a:r>
            <a:endParaRPr lang="ru-RU" sz="24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marL="0" indent="0">
              <a:buFont typeface="Arial" panose="020B0604020202020204" pitchFamily="34" charset="0"/>
              <a:buAutoNum type="arabicPeriod"/>
            </a:pPr>
            <a:r>
              <a:rPr lang="ru-RU" sz="2400" dirty="0" smtClean="0">
                <a:solidFill>
                  <a:srgbClr val="C00000"/>
                </a:solidFill>
                <a:latin typeface="Bahnschrift SemiBold" panose="020B0502040204020203" pitchFamily="34" charset="0"/>
              </a:rPr>
              <a:t> Антропогенез</a:t>
            </a:r>
            <a:endParaRPr lang="ru-RU" sz="2400" dirty="0">
              <a:solidFill>
                <a:srgbClr val="C00000"/>
              </a:solidFill>
              <a:latin typeface="Bahnschrift SemiBold" panose="020B0502040204020203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20728" y="721196"/>
            <a:ext cx="77054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К 2100 году человечество будет производить </a:t>
            </a:r>
            <a:r>
              <a:rPr lang="ru-RU" sz="32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11 миллионов тонн </a:t>
            </a:r>
            <a:r>
              <a:rPr lang="ru-RU" sz="3200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мусора </a:t>
            </a:r>
            <a:r>
              <a:rPr lang="ru-RU" sz="3200" b="1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ежедневно.</a:t>
            </a:r>
            <a:endParaRPr lang="ru-RU" sz="3200" b="1" dirty="0">
              <a:solidFill>
                <a:srgbClr val="FF0000"/>
              </a:solidFill>
              <a:effectLst/>
              <a:latin typeface="Bahnschrift SemiBold" panose="020B0502040204020203" pitchFamily="34" charset="0"/>
            </a:endParaRPr>
          </a:p>
        </p:txBody>
      </p:sp>
      <p:pic>
        <p:nvPicPr>
          <p:cNvPr id="2052" name="Picture 4" descr="Как в России избавиться от мусорных свалок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202" y="0"/>
            <a:ext cx="3851798" cy="322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410430" y="6403587"/>
            <a:ext cx="27942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*https</a:t>
            </a:r>
            <a:r>
              <a:rPr lang="en-US" dirty="0"/>
              <a:t>://mobillegends.net/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40202" y="73774"/>
            <a:ext cx="27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9120" y="259081"/>
            <a:ext cx="5379720" cy="1420844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Исключить загрязнение космического пространства (околоземного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Bahnschrift SemiBold" panose="020B0502040204020203" pitchFamily="34" charset="0"/>
              </a:rPr>
              <a:t>)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4098" name="Picture 2" descr="Мусор в космосе: ELSA-d может стать первым спутником для сбора космического  мусора | ЭкоПолитик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1542763"/>
            <a:ext cx="6141720" cy="402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6156960" y="259081"/>
            <a:ext cx="5379720" cy="14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426720" y="2563843"/>
            <a:ext cx="5379720" cy="14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26720" y="2240281"/>
            <a:ext cx="4480560" cy="3794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Этические правила сосуществования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latin typeface="Bahnschrift SemiBold" panose="020B0502040204020203" pitchFamily="34" charset="0"/>
              </a:rPr>
              <a:t>Должны быть разработаны и приняты международные правила сосуществования природы, государств, экономических агентов и индивидуумов</a:t>
            </a:r>
            <a:endParaRPr lang="ru-RU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3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534" y="8733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latin typeface="Bahnschrift SemiBold" panose="020B0502040204020203" pitchFamily="34" charset="0"/>
              </a:rPr>
              <a:t>Проблема глобального потепления: фикция или реальность?</a:t>
            </a:r>
            <a:endParaRPr lang="ru-RU" sz="4000" dirty="0">
              <a:solidFill>
                <a:srgbClr val="002060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6146" name="Picture 2" descr="В зоне рискованного потепления – Огонек № 9 (5604) от 10.03.2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121" y="1412895"/>
            <a:ext cx="8125428" cy="504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7853" y="6116621"/>
            <a:ext cx="72690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*</a:t>
            </a:r>
          </a:p>
          <a:p>
            <a:r>
              <a:rPr lang="en-US" sz="1200" dirty="0" smtClean="0"/>
              <a:t>https</a:t>
            </a:r>
            <a:r>
              <a:rPr lang="en-US" sz="1200" dirty="0"/>
              <a:t>://</a:t>
            </a:r>
            <a:r>
              <a:rPr lang="en-US" sz="1200" dirty="0" smtClean="0"/>
              <a:t>gazetainform.com/news/g20_mirovye_lidery_obsuzhdajut_sposoby_predotvrashhenija_rezkogo_globalnogo_poteplenija/2021-11-02-14839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02362" y="1412895"/>
            <a:ext cx="43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1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96240" y="690880"/>
            <a:ext cx="5623560" cy="548608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</a:rPr>
              <a:t>Появление недружественной для человека техногенной </a:t>
            </a:r>
            <a:r>
              <a:rPr lang="ru-RU" dirty="0" smtClean="0">
                <a:solidFill>
                  <a:srgbClr val="7030A0"/>
                </a:solidFill>
                <a:latin typeface="Bahnschrift SemiBold" panose="020B0502040204020203" pitchFamily="34" charset="0"/>
              </a:rPr>
              <a:t>среды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Математическое определение и прогнозирование экологических рисков</a:t>
            </a: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396240" y="3114041"/>
            <a:ext cx="5161280" cy="24638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7030A0"/>
                </a:solidFill>
                <a:latin typeface="Bahnschrift SemiBold" panose="020B0502040204020203" pitchFamily="34" charset="0"/>
              </a:rPr>
              <a:t>Научно-технический прогресс</a:t>
            </a:r>
          </a:p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Bahnschrift SemiBold" panose="020B0502040204020203" pitchFamily="34" charset="0"/>
            </a:endParaRP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Разум</a:t>
            </a:r>
          </a:p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Гармоничное развитие </a:t>
            </a:r>
            <a:r>
              <a:rPr lang="ru-RU" dirty="0" err="1" smtClean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социобиотехнологических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ahnschrift SemiBold" panose="020B0502040204020203" pitchFamily="34" charset="0"/>
              </a:rPr>
              <a:t> систем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8194" name="Picture 2" descr="Окружающая среда, элементы экологичности Infographic Экологические риски,  Иллюстрация вектора - иллюстрации насчитывающей рост, энергия: 50164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720" y="441960"/>
            <a:ext cx="577256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26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63740" y="215031"/>
            <a:ext cx="5224877" cy="803371"/>
          </a:xfrm>
        </p:spPr>
        <p:txBody>
          <a:bodyPr>
            <a:normAutofit fontScale="92500"/>
          </a:bodyPr>
          <a:lstStyle/>
          <a:p>
            <a:pPr lvl="0"/>
            <a:r>
              <a:rPr lang="ru-RU" sz="2400" dirty="0">
                <a:solidFill>
                  <a:srgbClr val="ED7D31">
                    <a:lumMod val="75000"/>
                  </a:srgbClr>
                </a:solidFill>
                <a:latin typeface="Bahnschrift SemiBold" panose="020B0502040204020203" pitchFamily="34" charset="0"/>
              </a:rPr>
              <a:t>Диагностика и лечение некоторых  наследственных заболеваний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4130" y="217627"/>
            <a:ext cx="4939496" cy="1230091"/>
          </a:xfrm>
        </p:spPr>
        <p:txBody>
          <a:bodyPr>
            <a:normAutofit fontScale="92500"/>
          </a:bodyPr>
          <a:lstStyle/>
          <a:p>
            <a:pPr lvl="0"/>
            <a:r>
              <a:rPr lang="ru-RU" sz="2600" dirty="0">
                <a:solidFill>
                  <a:srgbClr val="ED7D31">
                    <a:lumMod val="75000"/>
                  </a:srgbClr>
                </a:solidFill>
                <a:latin typeface="Bahnschrift SemiBold" panose="020B0502040204020203" pitchFamily="34" charset="0"/>
              </a:rPr>
              <a:t>Расшифровка и идентификация генома человека</a:t>
            </a:r>
          </a:p>
          <a:p>
            <a:endParaRPr lang="ru-RU" dirty="0"/>
          </a:p>
        </p:txBody>
      </p:sp>
      <p:pic>
        <p:nvPicPr>
          <p:cNvPr id="7172" name="Picture 4" descr="Отредактировать человека. Как быть тем, у кого плохая наследственность? |  Наука | Общество | Аргументы и Факт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7"/>
          <a:stretch/>
        </p:blipFill>
        <p:spPr bwMode="auto">
          <a:xfrm>
            <a:off x="1996925" y="1332632"/>
            <a:ext cx="7486949" cy="52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82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390</Words>
  <Application>Microsoft Office PowerPoint</Application>
  <PresentationFormat>Широкоэкранный</PresentationFormat>
  <Paragraphs>223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Bahnschrift SemiBold</vt:lpstr>
      <vt:lpstr>Calibri</vt:lpstr>
      <vt:lpstr>Calibri Light</vt:lpstr>
      <vt:lpstr>Тема Office</vt:lpstr>
      <vt:lpstr>Презентация PowerPoint</vt:lpstr>
      <vt:lpstr>Вопросы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Проблема глобального потепления: фикция или реальность?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Svyatoslav</dc:creator>
  <cp:lastModifiedBy>Svyatoslav</cp:lastModifiedBy>
  <cp:revision>48</cp:revision>
  <dcterms:created xsi:type="dcterms:W3CDTF">2022-06-16T08:36:21Z</dcterms:created>
  <dcterms:modified xsi:type="dcterms:W3CDTF">2022-06-17T12:56:46Z</dcterms:modified>
</cp:coreProperties>
</file>